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.xml" ContentType="application/vnd.openxmlformats-officedocument.presentationml.tags+xml"/>
  <Override PartName="/ppt/notesSlides/notesSlide14.xml" ContentType="application/vnd.openxmlformats-officedocument.presentationml.notesSlide+xml"/>
  <Override PartName="/ppt/tags/tag2.xml" ContentType="application/vnd.openxmlformats-officedocument.presentationml.tags+xml"/>
  <Override PartName="/ppt/notesSlides/notesSlide15.xml" ContentType="application/vnd.openxmlformats-officedocument.presentationml.notesSlide+xml"/>
  <Override PartName="/ppt/tags/tag3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4.xml" ContentType="application/vnd.openxmlformats-officedocument.presentationml.tags+xml"/>
  <Override PartName="/ppt/notesSlides/notesSlide19.xml" ContentType="application/vnd.openxmlformats-officedocument.presentationml.notesSlide+xml"/>
  <Override PartName="/ppt/tags/tag5.xml" ContentType="application/vnd.openxmlformats-officedocument.presentationml.tags+xml"/>
  <Override PartName="/ppt/notesSlides/notesSlide20.xml" ContentType="application/vnd.openxmlformats-officedocument.presentationml.notesSlide+xml"/>
  <Override PartName="/ppt/tags/tag6.xml" ContentType="application/vnd.openxmlformats-officedocument.presentationml.tags+xml"/>
  <Override PartName="/ppt/notesSlides/notesSlide2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2.xml" ContentType="application/vnd.openxmlformats-officedocument.presentationml.notesSlide+xml"/>
  <Override PartName="/ppt/tags/tag9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5"/>
  </p:notesMasterIdLst>
  <p:sldIdLst>
    <p:sldId id="733" r:id="rId2"/>
    <p:sldId id="734" r:id="rId3"/>
    <p:sldId id="735" r:id="rId4"/>
    <p:sldId id="726" r:id="rId5"/>
    <p:sldId id="727" r:id="rId6"/>
    <p:sldId id="728" r:id="rId7"/>
    <p:sldId id="729" r:id="rId8"/>
    <p:sldId id="730" r:id="rId9"/>
    <p:sldId id="731" r:id="rId10"/>
    <p:sldId id="738" r:id="rId11"/>
    <p:sldId id="736" r:id="rId12"/>
    <p:sldId id="737" r:id="rId13"/>
    <p:sldId id="739" r:id="rId14"/>
    <p:sldId id="740" r:id="rId15"/>
    <p:sldId id="741" r:id="rId16"/>
    <p:sldId id="742" r:id="rId17"/>
    <p:sldId id="743" r:id="rId18"/>
    <p:sldId id="744" r:id="rId19"/>
    <p:sldId id="745" r:id="rId20"/>
    <p:sldId id="746" r:id="rId21"/>
    <p:sldId id="747" r:id="rId22"/>
    <p:sldId id="748" r:id="rId23"/>
    <p:sldId id="755" r:id="rId24"/>
    <p:sldId id="754" r:id="rId25"/>
    <p:sldId id="753" r:id="rId26"/>
    <p:sldId id="752" r:id="rId27"/>
    <p:sldId id="756" r:id="rId28"/>
    <p:sldId id="751" r:id="rId29"/>
    <p:sldId id="750" r:id="rId30"/>
    <p:sldId id="749" r:id="rId31"/>
    <p:sldId id="759" r:id="rId32"/>
    <p:sldId id="760" r:id="rId33"/>
    <p:sldId id="758" r:id="rId34"/>
    <p:sldId id="764" r:id="rId35"/>
    <p:sldId id="765" r:id="rId36"/>
    <p:sldId id="766" r:id="rId37"/>
    <p:sldId id="767" r:id="rId38"/>
    <p:sldId id="768" r:id="rId39"/>
    <p:sldId id="763" r:id="rId40"/>
    <p:sldId id="773" r:id="rId41"/>
    <p:sldId id="772" r:id="rId42"/>
    <p:sldId id="771" r:id="rId43"/>
    <p:sldId id="770" r:id="rId44"/>
    <p:sldId id="769" r:id="rId45"/>
    <p:sldId id="762" r:id="rId46"/>
    <p:sldId id="886" r:id="rId47"/>
    <p:sldId id="761" r:id="rId48"/>
    <p:sldId id="757" r:id="rId49"/>
    <p:sldId id="887" r:id="rId50"/>
    <p:sldId id="780" r:id="rId51"/>
    <p:sldId id="779" r:id="rId52"/>
    <p:sldId id="778" r:id="rId53"/>
    <p:sldId id="777" r:id="rId54"/>
    <p:sldId id="888" r:id="rId55"/>
    <p:sldId id="889" r:id="rId56"/>
    <p:sldId id="890" r:id="rId57"/>
    <p:sldId id="891" r:id="rId58"/>
    <p:sldId id="776" r:id="rId59"/>
    <p:sldId id="775" r:id="rId60"/>
    <p:sldId id="774" r:id="rId61"/>
    <p:sldId id="785" r:id="rId62"/>
    <p:sldId id="786" r:id="rId63"/>
    <p:sldId id="784" r:id="rId64"/>
    <p:sldId id="788" r:id="rId65"/>
    <p:sldId id="787" r:id="rId66"/>
    <p:sldId id="783" r:id="rId67"/>
    <p:sldId id="782" r:id="rId68"/>
    <p:sldId id="781" r:id="rId69"/>
    <p:sldId id="892" r:id="rId70"/>
    <p:sldId id="794" r:id="rId71"/>
    <p:sldId id="793" r:id="rId72"/>
    <p:sldId id="792" r:id="rId73"/>
    <p:sldId id="893" r:id="rId74"/>
    <p:sldId id="894" r:id="rId75"/>
    <p:sldId id="895" r:id="rId76"/>
    <p:sldId id="791" r:id="rId77"/>
    <p:sldId id="790" r:id="rId78"/>
    <p:sldId id="789" r:id="rId79"/>
    <p:sldId id="851" r:id="rId80"/>
    <p:sldId id="853" r:id="rId81"/>
    <p:sldId id="854" r:id="rId82"/>
    <p:sldId id="855" r:id="rId83"/>
    <p:sldId id="856" r:id="rId84"/>
    <p:sldId id="857" r:id="rId85"/>
    <p:sldId id="858" r:id="rId86"/>
    <p:sldId id="859" r:id="rId87"/>
    <p:sldId id="860" r:id="rId88"/>
    <p:sldId id="861" r:id="rId89"/>
    <p:sldId id="862" r:id="rId90"/>
    <p:sldId id="863" r:id="rId91"/>
    <p:sldId id="864" r:id="rId92"/>
    <p:sldId id="865" r:id="rId93"/>
    <p:sldId id="866" r:id="rId94"/>
    <p:sldId id="867" r:id="rId95"/>
    <p:sldId id="868" r:id="rId96"/>
    <p:sldId id="869" r:id="rId97"/>
    <p:sldId id="870" r:id="rId98"/>
    <p:sldId id="871" r:id="rId99"/>
    <p:sldId id="872" r:id="rId100"/>
    <p:sldId id="873" r:id="rId101"/>
    <p:sldId id="874" r:id="rId102"/>
    <p:sldId id="875" r:id="rId103"/>
    <p:sldId id="876" r:id="rId104"/>
    <p:sldId id="877" r:id="rId105"/>
    <p:sldId id="878" r:id="rId106"/>
    <p:sldId id="879" r:id="rId107"/>
    <p:sldId id="880" r:id="rId108"/>
    <p:sldId id="881" r:id="rId109"/>
    <p:sldId id="882" r:id="rId110"/>
    <p:sldId id="883" r:id="rId111"/>
    <p:sldId id="884" r:id="rId112"/>
    <p:sldId id="565" r:id="rId113"/>
    <p:sldId id="566" r:id="rId114"/>
    <p:sldId id="716" r:id="rId115"/>
    <p:sldId id="568" r:id="rId116"/>
    <p:sldId id="569" r:id="rId117"/>
    <p:sldId id="570" r:id="rId118"/>
    <p:sldId id="572" r:id="rId119"/>
    <p:sldId id="574" r:id="rId120"/>
    <p:sldId id="717" r:id="rId121"/>
    <p:sldId id="573" r:id="rId122"/>
    <p:sldId id="718" r:id="rId123"/>
    <p:sldId id="577" r:id="rId124"/>
    <p:sldId id="578" r:id="rId125"/>
    <p:sldId id="579" r:id="rId126"/>
    <p:sldId id="580" r:id="rId127"/>
    <p:sldId id="581" r:id="rId128"/>
    <p:sldId id="582" r:id="rId129"/>
    <p:sldId id="583" r:id="rId130"/>
    <p:sldId id="584" r:id="rId131"/>
    <p:sldId id="585" r:id="rId132"/>
    <p:sldId id="586" r:id="rId133"/>
    <p:sldId id="587" r:id="rId134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800" b="1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800" b="1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800" b="1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800" b="1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206">
          <p15:clr>
            <a:srgbClr val="A4A3A4"/>
          </p15:clr>
        </p15:guide>
        <p15:guide id="2" pos="283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8DE"/>
    <a:srgbClr val="032FBD"/>
    <a:srgbClr val="000000"/>
    <a:srgbClr val="E9F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1506" y="-102"/>
      </p:cViewPr>
      <p:guideLst>
        <p:guide orient="horz" pos="2206"/>
        <p:guide pos="283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emf"/><Relationship Id="rId1" Type="http://schemas.openxmlformats.org/officeDocument/2006/relationships/image" Target="../media/image14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>
            <a:extLst>
              <a:ext uri="{FF2B5EF4-FFF2-40B4-BE49-F238E27FC236}">
                <a16:creationId xmlns="" xmlns:a16="http://schemas.microsoft.com/office/drawing/2014/main" id="{D90FBF66-3EBA-4CA8-A911-05567F4A527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 b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1" name="日期占位符 2">
            <a:extLst>
              <a:ext uri="{FF2B5EF4-FFF2-40B4-BE49-F238E27FC236}">
                <a16:creationId xmlns="" xmlns:a16="http://schemas.microsoft.com/office/drawing/2014/main" id="{B7953F53-28B5-4B15-B0BA-EAD1392A781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 b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7F48834-B23C-4781-92AF-42BB020FDCC0}" type="datetimeFigureOut">
              <a:rPr lang="zh-CN" altLang="en-US"/>
              <a:pPr>
                <a:defRPr/>
              </a:pPr>
              <a:t>2024/11/11</a:t>
            </a:fld>
            <a:endParaRPr lang="en-US"/>
          </a:p>
        </p:txBody>
      </p:sp>
      <p:sp>
        <p:nvSpPr>
          <p:cNvPr id="74756" name="幻灯片图像占位符 3">
            <a:extLst>
              <a:ext uri="{FF2B5EF4-FFF2-40B4-BE49-F238E27FC236}">
                <a16:creationId xmlns="" xmlns:a16="http://schemas.microsoft.com/office/drawing/2014/main" id="{D674A492-6130-4C08-9DF1-E3F30DC76912}"/>
              </a:ext>
            </a:extLst>
          </p:cNvPr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备注占位符 4">
            <a:extLst>
              <a:ext uri="{FF2B5EF4-FFF2-40B4-BE49-F238E27FC236}">
                <a16:creationId xmlns="" xmlns:a16="http://schemas.microsoft.com/office/drawing/2014/main" id="{9779A4FB-011D-4516-BDB8-5D84783D6D2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054" name="页脚占位符 5">
            <a:extLst>
              <a:ext uri="{FF2B5EF4-FFF2-40B4-BE49-F238E27FC236}">
                <a16:creationId xmlns="" xmlns:a16="http://schemas.microsoft.com/office/drawing/2014/main" id="{7A131CC5-F2E8-47C8-B99D-22E1A190570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 b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5" name="灯片编号占位符 6">
            <a:extLst>
              <a:ext uri="{FF2B5EF4-FFF2-40B4-BE49-F238E27FC236}">
                <a16:creationId xmlns="" xmlns:a16="http://schemas.microsoft.com/office/drawing/2014/main" id="{5CD5EFDB-9C06-4DDE-A8F3-41B3C13EEA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fld id="{0E48026B-CE7E-4A97-BBB5-DE58BE173EB4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18568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幻灯片图像占位符 1">
            <a:extLst>
              <a:ext uri="{FF2B5EF4-FFF2-40B4-BE49-F238E27FC236}">
                <a16:creationId xmlns="" xmlns:a16="http://schemas.microsoft.com/office/drawing/2014/main" id="{2725DE91-9BA0-4E54-886F-C403ACC4FC0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114691" name="文本占位符 2">
            <a:extLst>
              <a:ext uri="{FF2B5EF4-FFF2-40B4-BE49-F238E27FC236}">
                <a16:creationId xmlns="" xmlns:a16="http://schemas.microsoft.com/office/drawing/2014/main" id="{AD8186D1-BEA2-4529-914F-EE82BA1AA2E9}"/>
              </a:ext>
            </a:extLst>
          </p:cNvPr>
          <p:cNvSpPr>
            <a:spLocks noGrp="1" noChangeArrowheads="1"/>
          </p:cNvSpPr>
          <p:nvPr>
            <p:ph type="body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fld id="{B112A779-40DC-4AB0-83DC-103C7F01A95D}" type="slidenum">
              <a:rPr lang="zh-CN" altLang="en-US" sz="1800"/>
              <a:pPr/>
              <a:t>83</a:t>
            </a:fld>
            <a:endParaRPr lang="zh-CN" altLang="en-US" sz="1800"/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fld id="{EEB37C60-FE2D-43D1-908C-31AF0120A692}" type="slidenum">
              <a:rPr lang="zh-CN" altLang="en-US" sz="1800"/>
              <a:pPr/>
              <a:t>109</a:t>
            </a:fld>
            <a:endParaRPr lang="zh-CN" altLang="en-US" sz="1800"/>
          </a:p>
        </p:txBody>
      </p:sp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7"/>
          <p:cNvSpPr txBox="1">
            <a:spLocks noGrp="1" noChangeArrowheads="1"/>
          </p:cNvSpPr>
          <p:nvPr/>
        </p:nvSpPr>
        <p:spPr bwMode="auto">
          <a:xfrm>
            <a:off x="3884076" y="8684882"/>
            <a:ext cx="2972289" cy="457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 algn="r"/>
            <a:fld id="{3EAAF221-8D5F-409C-BED5-A0DFC9EB4890}" type="slidenum">
              <a:rPr lang="zh-CN" altLang="en-US"/>
              <a:pPr algn="r"/>
              <a:t>110</a:t>
            </a:fld>
            <a:endParaRPr lang="zh-CN" altLang="en-US"/>
          </a:p>
        </p:txBody>
      </p:sp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7"/>
          <p:cNvSpPr txBox="1">
            <a:spLocks noGrp="1" noChangeArrowheads="1"/>
          </p:cNvSpPr>
          <p:nvPr/>
        </p:nvSpPr>
        <p:spPr bwMode="auto">
          <a:xfrm>
            <a:off x="3884076" y="8684882"/>
            <a:ext cx="2972289" cy="457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pPr algn="r"/>
            <a:fld id="{366615D9-0312-44D6-8B7C-148F9E948F78}" type="slidenum">
              <a:rPr lang="zh-CN" altLang="en-US"/>
              <a:pPr algn="r"/>
              <a:t>111</a:t>
            </a:fld>
            <a:endParaRPr lang="zh-CN" altLang="en-US"/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幻灯片图像占位符 1">
            <a:extLst>
              <a:ext uri="{FF2B5EF4-FFF2-40B4-BE49-F238E27FC236}">
                <a16:creationId xmlns="" xmlns:a16="http://schemas.microsoft.com/office/drawing/2014/main" id="{F8F04043-7610-4F32-BBCC-63B289956AB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118787" name="文本占位符 2">
            <a:extLst>
              <a:ext uri="{FF2B5EF4-FFF2-40B4-BE49-F238E27FC236}">
                <a16:creationId xmlns="" xmlns:a16="http://schemas.microsoft.com/office/drawing/2014/main" id="{C954A2F1-2A54-421A-92F4-067DED5A0FD6}"/>
              </a:ext>
            </a:extLst>
          </p:cNvPr>
          <p:cNvSpPr>
            <a:spLocks noGrp="1" noChangeArrowheads="1"/>
          </p:cNvSpPr>
          <p:nvPr>
            <p:ph type="body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幻灯片图像占位符 1">
            <a:extLst>
              <a:ext uri="{FF2B5EF4-FFF2-40B4-BE49-F238E27FC236}">
                <a16:creationId xmlns="" xmlns:a16="http://schemas.microsoft.com/office/drawing/2014/main" id="{9B6F0E72-6CA7-4153-9B3E-1A5BD371A2BA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119811" name="文本占位符 2">
            <a:extLst>
              <a:ext uri="{FF2B5EF4-FFF2-40B4-BE49-F238E27FC236}">
                <a16:creationId xmlns="" xmlns:a16="http://schemas.microsoft.com/office/drawing/2014/main" id="{14752540-2D2E-4A8B-9DAE-7415A5864156}"/>
              </a:ext>
            </a:extLst>
          </p:cNvPr>
          <p:cNvSpPr>
            <a:spLocks noGrp="1" noChangeArrowheads="1"/>
          </p:cNvSpPr>
          <p:nvPr>
            <p:ph type="body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幻灯片图像占位符 1">
            <a:extLst>
              <a:ext uri="{FF2B5EF4-FFF2-40B4-BE49-F238E27FC236}">
                <a16:creationId xmlns="" xmlns:a16="http://schemas.microsoft.com/office/drawing/2014/main" id="{4D6CD19F-01FA-446E-AB99-6CF7B98E798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121859" name="文本占位符 2">
            <a:extLst>
              <a:ext uri="{FF2B5EF4-FFF2-40B4-BE49-F238E27FC236}">
                <a16:creationId xmlns="" xmlns:a16="http://schemas.microsoft.com/office/drawing/2014/main" id="{B726EC26-6669-4496-9FB1-AE9A5E8F03E4}"/>
              </a:ext>
            </a:extLst>
          </p:cNvPr>
          <p:cNvSpPr>
            <a:spLocks noGrp="1" noChangeArrowheads="1"/>
          </p:cNvSpPr>
          <p:nvPr>
            <p:ph type="body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幻灯片图像占位符 1">
            <a:extLst>
              <a:ext uri="{FF2B5EF4-FFF2-40B4-BE49-F238E27FC236}">
                <a16:creationId xmlns="" xmlns:a16="http://schemas.microsoft.com/office/drawing/2014/main" id="{FEC68138-90A1-4DCE-A5EE-57C9D8C1498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122883" name="文本占位符 2">
            <a:extLst>
              <a:ext uri="{FF2B5EF4-FFF2-40B4-BE49-F238E27FC236}">
                <a16:creationId xmlns="" xmlns:a16="http://schemas.microsoft.com/office/drawing/2014/main" id="{90F36C1F-4E9C-4642-A99B-51C332990F21}"/>
              </a:ext>
            </a:extLst>
          </p:cNvPr>
          <p:cNvSpPr>
            <a:spLocks noGrp="1" noChangeArrowheads="1"/>
          </p:cNvSpPr>
          <p:nvPr>
            <p:ph type="body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幻灯片图像占位符 1">
            <a:extLst>
              <a:ext uri="{FF2B5EF4-FFF2-40B4-BE49-F238E27FC236}">
                <a16:creationId xmlns="" xmlns:a16="http://schemas.microsoft.com/office/drawing/2014/main" id="{AB057542-3867-4032-A4DE-83BFAD17D820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123907" name="文本占位符 2">
            <a:extLst>
              <a:ext uri="{FF2B5EF4-FFF2-40B4-BE49-F238E27FC236}">
                <a16:creationId xmlns="" xmlns:a16="http://schemas.microsoft.com/office/drawing/2014/main" id="{CC642A5D-44D0-4FBA-AD6A-4115793CA040}"/>
              </a:ext>
            </a:extLst>
          </p:cNvPr>
          <p:cNvSpPr>
            <a:spLocks noGrp="1" noChangeArrowheads="1"/>
          </p:cNvSpPr>
          <p:nvPr>
            <p:ph type="body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幻灯片图像占位符 1">
            <a:extLst>
              <a:ext uri="{FF2B5EF4-FFF2-40B4-BE49-F238E27FC236}">
                <a16:creationId xmlns="" xmlns:a16="http://schemas.microsoft.com/office/drawing/2014/main" id="{76BE550F-1E69-4765-A2DA-E4045F9E1DD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125955" name="文本占位符 2">
            <a:extLst>
              <a:ext uri="{FF2B5EF4-FFF2-40B4-BE49-F238E27FC236}">
                <a16:creationId xmlns="" xmlns:a16="http://schemas.microsoft.com/office/drawing/2014/main" id="{5C4583FF-66A9-4C20-AC37-D96C01DD6C5B}"/>
              </a:ext>
            </a:extLst>
          </p:cNvPr>
          <p:cNvSpPr>
            <a:spLocks noGrp="1" noChangeArrowheads="1"/>
          </p:cNvSpPr>
          <p:nvPr>
            <p:ph type="body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>
            <a:extLst>
              <a:ext uri="{FF2B5EF4-FFF2-40B4-BE49-F238E27FC236}">
                <a16:creationId xmlns="" xmlns:a16="http://schemas.microsoft.com/office/drawing/2014/main" id="{52F83F04-698E-44BE-A354-37C2DC6A2F5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115715" name="文本占位符 2">
            <a:extLst>
              <a:ext uri="{FF2B5EF4-FFF2-40B4-BE49-F238E27FC236}">
                <a16:creationId xmlns="" xmlns:a16="http://schemas.microsoft.com/office/drawing/2014/main" id="{FEF2A49F-B21D-416B-8285-1BB17E293E77}"/>
              </a:ext>
            </a:extLst>
          </p:cNvPr>
          <p:cNvSpPr>
            <a:spLocks noGrp="1" noChangeArrowheads="1"/>
          </p:cNvSpPr>
          <p:nvPr>
            <p:ph type="body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幻灯片图像占位符 1">
            <a:extLst>
              <a:ext uri="{FF2B5EF4-FFF2-40B4-BE49-F238E27FC236}">
                <a16:creationId xmlns="" xmlns:a16="http://schemas.microsoft.com/office/drawing/2014/main" id="{D3454E24-EDC1-46E7-B60B-ADE53D676B5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126979" name="文本占位符 2">
            <a:extLst>
              <a:ext uri="{FF2B5EF4-FFF2-40B4-BE49-F238E27FC236}">
                <a16:creationId xmlns="" xmlns:a16="http://schemas.microsoft.com/office/drawing/2014/main" id="{A163963A-18FB-4004-BE50-B40ACF4B57E9}"/>
              </a:ext>
            </a:extLst>
          </p:cNvPr>
          <p:cNvSpPr>
            <a:spLocks noGrp="1" noChangeArrowheads="1"/>
          </p:cNvSpPr>
          <p:nvPr>
            <p:ph type="body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幻灯片图像占位符 1">
            <a:extLst>
              <a:ext uri="{FF2B5EF4-FFF2-40B4-BE49-F238E27FC236}">
                <a16:creationId xmlns="" xmlns:a16="http://schemas.microsoft.com/office/drawing/2014/main" id="{75B9A59E-2E59-4085-90AF-02AB75E12FE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128003" name="文本占位符 2">
            <a:extLst>
              <a:ext uri="{FF2B5EF4-FFF2-40B4-BE49-F238E27FC236}">
                <a16:creationId xmlns="" xmlns:a16="http://schemas.microsoft.com/office/drawing/2014/main" id="{5D82A36C-F89B-4167-ACCA-050335628883}"/>
              </a:ext>
            </a:extLst>
          </p:cNvPr>
          <p:cNvSpPr>
            <a:spLocks noGrp="1" noChangeArrowheads="1"/>
          </p:cNvSpPr>
          <p:nvPr>
            <p:ph type="body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幻灯片图像占位符 1">
            <a:extLst>
              <a:ext uri="{FF2B5EF4-FFF2-40B4-BE49-F238E27FC236}">
                <a16:creationId xmlns="" xmlns:a16="http://schemas.microsoft.com/office/drawing/2014/main" id="{E99D6ACE-25EE-492F-9409-CEA159568E9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130051" name="文本占位符 2">
            <a:extLst>
              <a:ext uri="{FF2B5EF4-FFF2-40B4-BE49-F238E27FC236}">
                <a16:creationId xmlns="" xmlns:a16="http://schemas.microsoft.com/office/drawing/2014/main" id="{15554BCB-1EAB-4F6A-A98C-077D7C955512}"/>
              </a:ext>
            </a:extLst>
          </p:cNvPr>
          <p:cNvSpPr>
            <a:spLocks noGrp="1" noChangeArrowheads="1"/>
          </p:cNvSpPr>
          <p:nvPr>
            <p:ph type="body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幻灯片图像占位符 1">
            <a:extLst>
              <a:ext uri="{FF2B5EF4-FFF2-40B4-BE49-F238E27FC236}">
                <a16:creationId xmlns="" xmlns:a16="http://schemas.microsoft.com/office/drawing/2014/main" id="{DD876F85-7F84-41F2-9ECC-111ADC1D4550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131075" name="文本占位符 2">
            <a:extLst>
              <a:ext uri="{FF2B5EF4-FFF2-40B4-BE49-F238E27FC236}">
                <a16:creationId xmlns="" xmlns:a16="http://schemas.microsoft.com/office/drawing/2014/main" id="{977713F8-78D1-4D4E-8512-2FF677E2E42E}"/>
              </a:ext>
            </a:extLst>
          </p:cNvPr>
          <p:cNvSpPr>
            <a:spLocks noGrp="1" noChangeArrowheads="1"/>
          </p:cNvSpPr>
          <p:nvPr>
            <p:ph type="body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幻灯片图像占位符 1">
            <a:extLst>
              <a:ext uri="{FF2B5EF4-FFF2-40B4-BE49-F238E27FC236}">
                <a16:creationId xmlns="" xmlns:a16="http://schemas.microsoft.com/office/drawing/2014/main" id="{3DF04F82-289F-4BCF-8E82-8A7E745E2D6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132099" name="文本占位符 2">
            <a:extLst>
              <a:ext uri="{FF2B5EF4-FFF2-40B4-BE49-F238E27FC236}">
                <a16:creationId xmlns="" xmlns:a16="http://schemas.microsoft.com/office/drawing/2014/main" id="{92758D0C-152F-45BE-8309-B6B76D3E2B4A}"/>
              </a:ext>
            </a:extLst>
          </p:cNvPr>
          <p:cNvSpPr>
            <a:spLocks noGrp="1" noChangeArrowheads="1"/>
          </p:cNvSpPr>
          <p:nvPr>
            <p:ph type="body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幻灯片图像占位符 1">
            <a:extLst>
              <a:ext uri="{FF2B5EF4-FFF2-40B4-BE49-F238E27FC236}">
                <a16:creationId xmlns="" xmlns:a16="http://schemas.microsoft.com/office/drawing/2014/main" id="{ED61163E-9C0E-46CB-A781-9F628AAC3A0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133123" name="文本占位符 2">
            <a:extLst>
              <a:ext uri="{FF2B5EF4-FFF2-40B4-BE49-F238E27FC236}">
                <a16:creationId xmlns="" xmlns:a16="http://schemas.microsoft.com/office/drawing/2014/main" id="{AAE2E08C-3C90-4DB2-A8B8-87C86B936889}"/>
              </a:ext>
            </a:extLst>
          </p:cNvPr>
          <p:cNvSpPr>
            <a:spLocks noGrp="1" noChangeArrowheads="1"/>
          </p:cNvSpPr>
          <p:nvPr>
            <p:ph type="body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幻灯片图像占位符 1">
            <a:extLst>
              <a:ext uri="{FF2B5EF4-FFF2-40B4-BE49-F238E27FC236}">
                <a16:creationId xmlns="" xmlns:a16="http://schemas.microsoft.com/office/drawing/2014/main" id="{1C0C4C15-6DCB-44A5-94F3-C294AC5F2C6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134147" name="文本占位符 2">
            <a:extLst>
              <a:ext uri="{FF2B5EF4-FFF2-40B4-BE49-F238E27FC236}">
                <a16:creationId xmlns="" xmlns:a16="http://schemas.microsoft.com/office/drawing/2014/main" id="{06CC554A-D54F-4A65-9A64-E9A87E887AAC}"/>
              </a:ext>
            </a:extLst>
          </p:cNvPr>
          <p:cNvSpPr>
            <a:spLocks noGrp="1" noChangeArrowheads="1"/>
          </p:cNvSpPr>
          <p:nvPr>
            <p:ph type="body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幻灯片图像占位符 1">
            <a:extLst>
              <a:ext uri="{FF2B5EF4-FFF2-40B4-BE49-F238E27FC236}">
                <a16:creationId xmlns="" xmlns:a16="http://schemas.microsoft.com/office/drawing/2014/main" id="{971B4AF4-C3C9-4997-8F88-606D5AAB9F50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135171" name="文本占位符 2">
            <a:extLst>
              <a:ext uri="{FF2B5EF4-FFF2-40B4-BE49-F238E27FC236}">
                <a16:creationId xmlns="" xmlns:a16="http://schemas.microsoft.com/office/drawing/2014/main" id="{7B368226-A67A-4879-8A71-C1E3D4B2C04C}"/>
              </a:ext>
            </a:extLst>
          </p:cNvPr>
          <p:cNvSpPr>
            <a:spLocks noGrp="1" noChangeArrowheads="1"/>
          </p:cNvSpPr>
          <p:nvPr>
            <p:ph type="body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幻灯片图像占位符 1">
            <a:extLst>
              <a:ext uri="{FF2B5EF4-FFF2-40B4-BE49-F238E27FC236}">
                <a16:creationId xmlns="" xmlns:a16="http://schemas.microsoft.com/office/drawing/2014/main" id="{53D021CB-7D25-4D1A-AE3A-BD20C2E4AB2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136195" name="文本占位符 2">
            <a:extLst>
              <a:ext uri="{FF2B5EF4-FFF2-40B4-BE49-F238E27FC236}">
                <a16:creationId xmlns="" xmlns:a16="http://schemas.microsoft.com/office/drawing/2014/main" id="{71368E6D-02F7-430F-8B67-D6FF00F8C240}"/>
              </a:ext>
            </a:extLst>
          </p:cNvPr>
          <p:cNvSpPr>
            <a:spLocks noGrp="1" noChangeArrowheads="1"/>
          </p:cNvSpPr>
          <p:nvPr>
            <p:ph type="body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幻灯片图像占位符 1">
            <a:extLst>
              <a:ext uri="{FF2B5EF4-FFF2-40B4-BE49-F238E27FC236}">
                <a16:creationId xmlns="" xmlns:a16="http://schemas.microsoft.com/office/drawing/2014/main" id="{11425D69-C209-4B15-A2A8-E6541C16502E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137219" name="文本占位符 2">
            <a:extLst>
              <a:ext uri="{FF2B5EF4-FFF2-40B4-BE49-F238E27FC236}">
                <a16:creationId xmlns="" xmlns:a16="http://schemas.microsoft.com/office/drawing/2014/main" id="{5357258A-FF23-4642-88A5-B37B6DF91C5F}"/>
              </a:ext>
            </a:extLst>
          </p:cNvPr>
          <p:cNvSpPr>
            <a:spLocks noGrp="1" noChangeArrowheads="1"/>
          </p:cNvSpPr>
          <p:nvPr>
            <p:ph type="body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幻灯片图像占位符 1">
            <a:extLst>
              <a:ext uri="{FF2B5EF4-FFF2-40B4-BE49-F238E27FC236}">
                <a16:creationId xmlns="" xmlns:a16="http://schemas.microsoft.com/office/drawing/2014/main" id="{24A41868-7C77-416C-903A-BA1994A59F0E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116739" name="文本占位符 2">
            <a:extLst>
              <a:ext uri="{FF2B5EF4-FFF2-40B4-BE49-F238E27FC236}">
                <a16:creationId xmlns="" xmlns:a16="http://schemas.microsoft.com/office/drawing/2014/main" id="{A70DE26F-BD32-461B-8097-B3BBB5D7BAA6}"/>
              </a:ext>
            </a:extLst>
          </p:cNvPr>
          <p:cNvSpPr>
            <a:spLocks noGrp="1" noChangeArrowheads="1"/>
          </p:cNvSpPr>
          <p:nvPr>
            <p:ph type="body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幻灯片图像占位符 1">
            <a:extLst>
              <a:ext uri="{FF2B5EF4-FFF2-40B4-BE49-F238E27FC236}">
                <a16:creationId xmlns="" xmlns:a16="http://schemas.microsoft.com/office/drawing/2014/main" id="{B10331AF-2398-4856-B92F-B47D8345199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138243" name="文本占位符 2">
            <a:extLst>
              <a:ext uri="{FF2B5EF4-FFF2-40B4-BE49-F238E27FC236}">
                <a16:creationId xmlns="" xmlns:a16="http://schemas.microsoft.com/office/drawing/2014/main" id="{A58CEB1C-F821-47D5-AF07-422FCA64A956}"/>
              </a:ext>
            </a:extLst>
          </p:cNvPr>
          <p:cNvSpPr>
            <a:spLocks noGrp="1" noChangeArrowheads="1"/>
          </p:cNvSpPr>
          <p:nvPr>
            <p:ph type="body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幻灯片图像占位符 1">
            <a:extLst>
              <a:ext uri="{FF2B5EF4-FFF2-40B4-BE49-F238E27FC236}">
                <a16:creationId xmlns="" xmlns:a16="http://schemas.microsoft.com/office/drawing/2014/main" id="{1BCC0585-8344-44DD-BF77-5F36D7EED5E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139267" name="文本占位符 2">
            <a:extLst>
              <a:ext uri="{FF2B5EF4-FFF2-40B4-BE49-F238E27FC236}">
                <a16:creationId xmlns="" xmlns:a16="http://schemas.microsoft.com/office/drawing/2014/main" id="{8F2163A3-6483-41F5-A5F4-30A301225F4C}"/>
              </a:ext>
            </a:extLst>
          </p:cNvPr>
          <p:cNvSpPr>
            <a:spLocks noGrp="1" noChangeArrowheads="1"/>
          </p:cNvSpPr>
          <p:nvPr>
            <p:ph type="body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幻灯片图像占位符 1">
            <a:extLst>
              <a:ext uri="{FF2B5EF4-FFF2-40B4-BE49-F238E27FC236}">
                <a16:creationId xmlns="" xmlns:a16="http://schemas.microsoft.com/office/drawing/2014/main" id="{21B5E155-CA3D-48ED-A163-00DC9B740D3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140291" name="文本占位符 2">
            <a:extLst>
              <a:ext uri="{FF2B5EF4-FFF2-40B4-BE49-F238E27FC236}">
                <a16:creationId xmlns="" xmlns:a16="http://schemas.microsoft.com/office/drawing/2014/main" id="{F3BC9D70-E694-4068-A8D8-F5CFE77786A5}"/>
              </a:ext>
            </a:extLst>
          </p:cNvPr>
          <p:cNvSpPr>
            <a:spLocks noGrp="1" noChangeArrowheads="1"/>
          </p:cNvSpPr>
          <p:nvPr>
            <p:ph type="body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幻灯片图像占位符 1">
            <a:extLst>
              <a:ext uri="{FF2B5EF4-FFF2-40B4-BE49-F238E27FC236}">
                <a16:creationId xmlns="" xmlns:a16="http://schemas.microsoft.com/office/drawing/2014/main" id="{A6B4B7FC-22D6-4858-A28E-1C7EE8E8831E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117763" name="文本占位符 2">
            <a:extLst>
              <a:ext uri="{FF2B5EF4-FFF2-40B4-BE49-F238E27FC236}">
                <a16:creationId xmlns="" xmlns:a16="http://schemas.microsoft.com/office/drawing/2014/main" id="{9B7D7553-1AB9-47F0-AB46-CAC73D92E5B5}"/>
              </a:ext>
            </a:extLst>
          </p:cNvPr>
          <p:cNvSpPr>
            <a:spLocks noGrp="1" noChangeArrowheads="1"/>
          </p:cNvSpPr>
          <p:nvPr>
            <p:ph type="body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D34A63-DB75-4ADA-AE03-9C0468AEEDEA}" type="slidenum">
              <a:rPr lang="en-US" altLang="zh-CN"/>
              <a:pPr/>
              <a:t>49</a:t>
            </a:fld>
            <a:endParaRPr lang="en-US" altLang="zh-CN"/>
          </a:p>
        </p:txBody>
      </p:sp>
      <p:sp>
        <p:nvSpPr>
          <p:cNvPr id="404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4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目前数据库解决死锁问题主要有两类方法：</a:t>
            </a:r>
            <a:r>
              <a:rPr lang="en-US" altLang="zh-CN"/>
              <a:t>1</a:t>
            </a:r>
            <a:r>
              <a:rPr lang="zh-CN" altLang="en-US"/>
              <a:t>）预防死锁的发生；</a:t>
            </a:r>
            <a:r>
              <a:rPr lang="en-US" altLang="zh-CN"/>
              <a:t>2</a:t>
            </a:r>
            <a:r>
              <a:rPr lang="zh-CN" altLang="en-US"/>
              <a:t>）允许死锁的发生，采用一定手段定期诊断系统中是否存在死锁，若有就解除之。</a:t>
            </a:r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EC130A-64AF-44F2-B748-AA874630DD5C}" type="slidenum">
              <a:rPr lang="en-US" altLang="zh-CN"/>
              <a:pPr/>
              <a:t>73</a:t>
            </a:fld>
            <a:endParaRPr lang="en-US" altLang="zh-CN"/>
          </a:p>
        </p:txBody>
      </p:sp>
      <p:sp>
        <p:nvSpPr>
          <p:cNvPr id="463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3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BF12BB-DB2F-4E29-91AB-6065015772BE}" type="slidenum">
              <a:rPr lang="en-US" altLang="zh-CN"/>
              <a:pPr/>
              <a:t>74</a:t>
            </a:fld>
            <a:endParaRPr lang="en-US" altLang="zh-CN"/>
          </a:p>
        </p:txBody>
      </p:sp>
      <p:sp>
        <p:nvSpPr>
          <p:cNvPr id="465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fld id="{A2AE3026-370F-45D7-B57C-FBA99B92032A}" type="slidenum">
              <a:rPr lang="zh-CN" altLang="en-US" sz="1800"/>
              <a:pPr/>
              <a:t>80</a:t>
            </a:fld>
            <a:endParaRPr lang="zh-CN" altLang="en-US" sz="1800"/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楷体_GB2312" pitchFamily="49" charset="-122"/>
              </a:defRPr>
            </a:lvl9pPr>
          </a:lstStyle>
          <a:p>
            <a:fld id="{6CF33917-AFDC-456F-A4C2-986949BCC32A}" type="slidenum">
              <a:rPr lang="zh-CN" altLang="en-US" sz="1800"/>
              <a:pPr/>
              <a:t>81</a:t>
            </a:fld>
            <a:endParaRPr lang="zh-CN" altLang="en-US" sz="1800"/>
          </a:p>
        </p:txBody>
      </p:sp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7035B5A4-9D44-4AD1-B8F3-AD7A79C78D9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9F8B57-A1CA-4AEC-B725-E0494EA6F51D}" type="datetimeFigureOut">
              <a:rPr lang="zh-CN" altLang="en-US"/>
              <a:pPr>
                <a:defRPr/>
              </a:pPr>
              <a:t>2024/11/11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52BC0A66-36EF-49FD-A8D8-E9020DC6251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E90FF55C-5C55-4DB7-8C75-F441B3D5415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0CD4F5-FB7E-45C7-944C-7430D6866CB0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7934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0A85AAAD-02EC-47AA-9952-B881BA084BF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98E385-0CF0-4B5A-BC76-590369B8BD2A}" type="datetimeFigureOut">
              <a:rPr lang="zh-CN" altLang="en-US"/>
              <a:pPr>
                <a:defRPr/>
              </a:pPr>
              <a:t>2024/11/11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C15BF4C1-532E-45A9-AC24-21F367182DA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33A91790-ECCB-4435-975F-0557EA4DCF5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F0FA0C-476C-4EDD-A8C6-44E9F4798F7A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8158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07F5EF95-E381-4461-941A-D4737FB8CCA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B7D84A-032F-4082-BEE9-BF64023BCA92}" type="datetimeFigureOut">
              <a:rPr lang="zh-CN" altLang="en-US"/>
              <a:pPr>
                <a:defRPr/>
              </a:pPr>
              <a:t>2024/11/11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343BFC02-B588-40F0-81DB-9F391AA1FE8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A941DAA2-3384-4499-8887-0A90B215A65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0CFCC1-99B2-46EC-8E36-00C4950B87BD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08773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日期占位符 3">
            <a:extLst>
              <a:ext uri="{FF2B5EF4-FFF2-40B4-BE49-F238E27FC236}">
                <a16:creationId xmlns="" xmlns:a16="http://schemas.microsoft.com/office/drawing/2014/main" id="{191F07D0-EF06-431A-BF78-462A6F38B08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0CDD52-28F1-4C6C-A4C1-2DE766F2B6AE}" type="datetimeFigureOut">
              <a:rPr lang="zh-CN" altLang="en-US"/>
              <a:pPr>
                <a:defRPr/>
              </a:pPr>
              <a:t>2024/11/11</a:t>
            </a:fld>
            <a:endParaRPr lang="en-US"/>
          </a:p>
        </p:txBody>
      </p:sp>
      <p:sp>
        <p:nvSpPr>
          <p:cNvPr id="7" name="页脚占位符 4">
            <a:extLst>
              <a:ext uri="{FF2B5EF4-FFF2-40B4-BE49-F238E27FC236}">
                <a16:creationId xmlns="" xmlns:a16="http://schemas.microsoft.com/office/drawing/2014/main" id="{0A706A71-7AD7-4325-B234-4BF2E83B16F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>
            <a:extLst>
              <a:ext uri="{FF2B5EF4-FFF2-40B4-BE49-F238E27FC236}">
                <a16:creationId xmlns="" xmlns:a16="http://schemas.microsoft.com/office/drawing/2014/main" id="{FEAC1A23-38C6-4335-BF23-081EDD2A50C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DC001A-5A9C-4238-8787-F9CE78DCF739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9236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2DA421F3-9D09-4031-83CE-571DE7697A7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793363-5AD0-4BA6-97C8-3EACB48C3CF9}" type="datetimeFigureOut">
              <a:rPr lang="zh-CN" altLang="en-US"/>
              <a:pPr>
                <a:defRPr/>
              </a:pPr>
              <a:t>2024/11/11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C78C5F5D-A8F1-470A-934E-BA69D22DB4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8DE2632D-6ADA-4E3F-B6D2-8AF6181DC2F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46AD6FC-7155-4004-9E2B-E9BCD52C8E54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1702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718B694E-3200-424F-90C9-95E05D9E66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6500E5-F3E5-4459-B217-8B418E58D34F}" type="datetimeFigureOut">
              <a:rPr lang="zh-CN" altLang="en-US"/>
              <a:pPr>
                <a:defRPr/>
              </a:pPr>
              <a:t>2024/11/11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1C8E282D-A7B3-4CF5-829D-566718D7CF1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0F3142F8-B7C5-4D8C-B508-B5B68779B20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79240F-E03C-47C6-80C7-95B009F32968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78617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="" xmlns:a16="http://schemas.microsoft.com/office/drawing/2014/main" id="{27501008-BE54-4C54-9396-5668000BA2D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1411F0-E804-4F95-BAC5-06316FB724CD}" type="datetimeFigureOut">
              <a:rPr lang="zh-CN" altLang="en-US"/>
              <a:pPr>
                <a:defRPr/>
              </a:pPr>
              <a:t>2024/11/11</a:t>
            </a:fld>
            <a:endParaRPr lang="en-US"/>
          </a:p>
        </p:txBody>
      </p:sp>
      <p:sp>
        <p:nvSpPr>
          <p:cNvPr id="6" name="页脚占位符 4">
            <a:extLst>
              <a:ext uri="{FF2B5EF4-FFF2-40B4-BE49-F238E27FC236}">
                <a16:creationId xmlns="" xmlns:a16="http://schemas.microsoft.com/office/drawing/2014/main" id="{CDAFFB1B-0189-4137-BB51-DA673E933A6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="" xmlns:a16="http://schemas.microsoft.com/office/drawing/2014/main" id="{54BAE955-F115-475C-8CE0-EAD1D9E2010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F207F7F-4270-4686-8C2A-4A11E1249677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9321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="" xmlns:a16="http://schemas.microsoft.com/office/drawing/2014/main" id="{656CE461-2EB2-47B1-A57B-458B1549E16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41FAE6-978B-4788-9ADE-B62BFEEA4ACC}" type="datetimeFigureOut">
              <a:rPr lang="zh-CN" altLang="en-US"/>
              <a:pPr>
                <a:defRPr/>
              </a:pPr>
              <a:t>2024/11/11</a:t>
            </a:fld>
            <a:endParaRPr lang="en-US"/>
          </a:p>
        </p:txBody>
      </p:sp>
      <p:sp>
        <p:nvSpPr>
          <p:cNvPr id="8" name="页脚占位符 4">
            <a:extLst>
              <a:ext uri="{FF2B5EF4-FFF2-40B4-BE49-F238E27FC236}">
                <a16:creationId xmlns="" xmlns:a16="http://schemas.microsoft.com/office/drawing/2014/main" id="{26DE533F-EA1D-4377-A401-6D8498CBC37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="" xmlns:a16="http://schemas.microsoft.com/office/drawing/2014/main" id="{F41F4B21-0669-4CF1-AA0E-E8ACE7FAF02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8AAE4D-9046-4DB0-9394-95F41F83C848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5147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="" xmlns:a16="http://schemas.microsoft.com/office/drawing/2014/main" id="{B5B96FDA-5841-4F16-AE0B-C823A2B134C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9B7461-68EF-445C-99E8-9FB904D6E10C}" type="datetimeFigureOut">
              <a:rPr lang="zh-CN" altLang="en-US"/>
              <a:pPr>
                <a:defRPr/>
              </a:pPr>
              <a:t>2024/11/11</a:t>
            </a:fld>
            <a:endParaRPr lang="en-US"/>
          </a:p>
        </p:txBody>
      </p:sp>
      <p:sp>
        <p:nvSpPr>
          <p:cNvPr id="4" name="页脚占位符 4">
            <a:extLst>
              <a:ext uri="{FF2B5EF4-FFF2-40B4-BE49-F238E27FC236}">
                <a16:creationId xmlns="" xmlns:a16="http://schemas.microsoft.com/office/drawing/2014/main" id="{07C2AF8C-64E4-4FF0-83DD-48B31976D8F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="" xmlns:a16="http://schemas.microsoft.com/office/drawing/2014/main" id="{4FA3B744-EB5D-47F1-9094-73FD261646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AF7AA0-EA10-4F76-B58B-3C76AD1F7D0C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93679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11bak-mydoc\校徽-1.png">
            <a:extLst>
              <a:ext uri="{FF2B5EF4-FFF2-40B4-BE49-F238E27FC236}">
                <a16:creationId xmlns="" xmlns:a16="http://schemas.microsoft.com/office/drawing/2014/main" id="{DB202170-891F-43FB-B9C3-B1B7172913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15888"/>
            <a:ext cx="71913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C:\Users\Administrator\AppData\Roaming\Tencent\Users\707040442\QQ\WinTemp\RichOle\ON5N8VZ1{YFQEX)5VQB}DNQ.png">
            <a:extLst>
              <a:ext uri="{FF2B5EF4-FFF2-40B4-BE49-F238E27FC236}">
                <a16:creationId xmlns="" xmlns:a16="http://schemas.microsoft.com/office/drawing/2014/main" id="{5F73C2C9-6A0F-4D52-AA89-453358A3A8BD}"/>
              </a:ext>
            </a:extLst>
          </p:cNvPr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836613"/>
            <a:ext cx="8912225" cy="9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DE3D33A3-A772-4739-8A05-3ED2933D3B8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E30951-6EA8-4AD4-A9E6-FD8B65E751F6}" type="datetimeFigureOut">
              <a:rPr lang="zh-CN" altLang="en-US"/>
              <a:pPr>
                <a:defRPr/>
              </a:pPr>
              <a:t>2024/11/11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825BA50E-6CB8-4835-9E0A-74DAB4E667D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9FBCD907-CCC4-4E12-A7D3-18584603A9D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F0FEA4-0A84-4976-AF38-5C453916DB7D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19584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="" xmlns:a16="http://schemas.microsoft.com/office/drawing/2014/main" id="{CC8CCD38-42C2-4217-AFF3-46DC62725A0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DB6C48-7841-4AB3-BC9B-C22436AB27D8}" type="datetimeFigureOut">
              <a:rPr lang="zh-CN" altLang="en-US"/>
              <a:pPr>
                <a:defRPr/>
              </a:pPr>
              <a:t>2024/11/11</a:t>
            </a:fld>
            <a:endParaRPr lang="en-US"/>
          </a:p>
        </p:txBody>
      </p:sp>
      <p:sp>
        <p:nvSpPr>
          <p:cNvPr id="6" name="页脚占位符 4">
            <a:extLst>
              <a:ext uri="{FF2B5EF4-FFF2-40B4-BE49-F238E27FC236}">
                <a16:creationId xmlns="" xmlns:a16="http://schemas.microsoft.com/office/drawing/2014/main" id="{89ECFEE2-A083-48E8-8A28-A33A555B9C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="" xmlns:a16="http://schemas.microsoft.com/office/drawing/2014/main" id="{AF362A59-7F0A-4124-86EC-680074566E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3FD2A6-324C-4C5D-8E91-DC645720E8D8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1750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="" xmlns:a16="http://schemas.microsoft.com/office/drawing/2014/main" id="{F6E5CE51-0211-4332-86B4-6190D90BF1D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53D080-92E2-40F4-9FE6-BA4F396419EB}" type="datetimeFigureOut">
              <a:rPr lang="zh-CN" altLang="en-US"/>
              <a:pPr>
                <a:defRPr/>
              </a:pPr>
              <a:t>2024/11/11</a:t>
            </a:fld>
            <a:endParaRPr lang="en-US"/>
          </a:p>
        </p:txBody>
      </p:sp>
      <p:sp>
        <p:nvSpPr>
          <p:cNvPr id="6" name="页脚占位符 4">
            <a:extLst>
              <a:ext uri="{FF2B5EF4-FFF2-40B4-BE49-F238E27FC236}">
                <a16:creationId xmlns="" xmlns:a16="http://schemas.microsoft.com/office/drawing/2014/main" id="{E33EE460-379F-4C15-A68D-782DF7DDAD5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="" xmlns:a16="http://schemas.microsoft.com/office/drawing/2014/main" id="{7894E80A-AF75-4256-88DB-DD11B9249DA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87147C-3DD8-42A0-86CC-5A1126EBF714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9434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gradFill rotWithShape="1">
          <a:gsLst>
            <a:gs pos="0">
              <a:srgbClr val="F6F9FC"/>
            </a:gs>
            <a:gs pos="74001">
              <a:srgbClr val="B0C6E1"/>
            </a:gs>
            <a:gs pos="83000">
              <a:srgbClr val="B0C6E1"/>
            </a:gs>
            <a:gs pos="100000">
              <a:srgbClr val="CAD9E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>
            <a:extLst>
              <a:ext uri="{FF2B5EF4-FFF2-40B4-BE49-F238E27FC236}">
                <a16:creationId xmlns="" xmlns:a16="http://schemas.microsoft.com/office/drawing/2014/main" id="{F4A43CA2-7193-432D-B9B2-B05F8DEB14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4099" name="文本占位符 2">
            <a:extLst>
              <a:ext uri="{FF2B5EF4-FFF2-40B4-BE49-F238E27FC236}">
                <a16:creationId xmlns="" xmlns:a16="http://schemas.microsoft.com/office/drawing/2014/main" id="{429EC869-E38E-4C60-832E-E0217F92D4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3">
            <a:extLst>
              <a:ext uri="{FF2B5EF4-FFF2-40B4-BE49-F238E27FC236}">
                <a16:creationId xmlns="" xmlns:a16="http://schemas.microsoft.com/office/drawing/2014/main" id="{A6C4B705-9C6F-42ED-9468-4D4E1C8316D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 b="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F784BD6-5355-48B6-82DC-AB4C587E6A53}" type="datetimeFigureOut">
              <a:rPr lang="zh-CN" altLang="en-US"/>
              <a:pPr>
                <a:defRPr/>
              </a:pPr>
              <a:t>2024/11/11</a:t>
            </a:fld>
            <a:endParaRPr lang="en-US"/>
          </a:p>
        </p:txBody>
      </p:sp>
      <p:sp>
        <p:nvSpPr>
          <p:cNvPr id="1029" name="页脚占位符 4">
            <a:extLst>
              <a:ext uri="{FF2B5EF4-FFF2-40B4-BE49-F238E27FC236}">
                <a16:creationId xmlns="" xmlns:a16="http://schemas.microsoft.com/office/drawing/2014/main" id="{6ABF0DC2-93A2-452E-ADC6-7BED83CF6A7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 b="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>
            <a:extLst>
              <a:ext uri="{FF2B5EF4-FFF2-40B4-BE49-F238E27FC236}">
                <a16:creationId xmlns="" xmlns:a16="http://schemas.microsoft.com/office/drawing/2014/main" id="{0C19DADB-369F-4F44-9226-53DA4F9C8EA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solidFill>
                  <a:srgbClr val="898989"/>
                </a:solidFill>
              </a:defRPr>
            </a:lvl1pPr>
          </a:lstStyle>
          <a:p>
            <a:fld id="{2707A013-AC0E-46E2-84CE-7B25D20044DB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6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5.emf"/><Relationship Id="rId2" Type="http://schemas.openxmlformats.org/officeDocument/2006/relationships/tags" Target="../tags/tag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4.emf"/><Relationship Id="rId11" Type="http://schemas.openxmlformats.org/officeDocument/2006/relationships/image" Target="../media/image150.png"/><Relationship Id="rId5" Type="http://schemas.openxmlformats.org/officeDocument/2006/relationships/oleObject" Target="file:///H:\Teaching\DB-ppt-2021\db-chapter5-&#26032;&#29256;.pptx" TargetMode="External"/><Relationship Id="rId10" Type="http://schemas.openxmlformats.org/officeDocument/2006/relationships/image" Target="../media/image149.png"/><Relationship Id="rId4" Type="http://schemas.openxmlformats.org/officeDocument/2006/relationships/image" Target="../media/image146.png"/><Relationship Id="rId9" Type="http://schemas.openxmlformats.org/officeDocument/2006/relationships/image" Target="../media/image148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5.emf"/><Relationship Id="rId2" Type="http://schemas.openxmlformats.org/officeDocument/2006/relationships/tags" Target="../tags/tag8.xml"/><Relationship Id="rId1" Type="http://schemas.openxmlformats.org/officeDocument/2006/relationships/vmlDrawing" Target="../drawings/vmlDrawing2.vml"/><Relationship Id="rId6" Type="http://schemas.openxmlformats.org/officeDocument/2006/relationships/oleObject" Target="file:///H:\Teaching\DB-ppt-2021\db-chapter5-&#26032;&#29256;.pptx" TargetMode="External"/><Relationship Id="rId5" Type="http://schemas.openxmlformats.org/officeDocument/2006/relationships/image" Target="../media/image146.png"/><Relationship Id="rId4" Type="http://schemas.openxmlformats.org/officeDocument/2006/relationships/notesSlide" Target="../notesSlides/notesSlide22.xml"/><Relationship Id="rId9" Type="http://schemas.openxmlformats.org/officeDocument/2006/relationships/image" Target="../media/image148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">
            <a:extLst>
              <a:ext uri="{FF2B5EF4-FFF2-40B4-BE49-F238E27FC236}">
                <a16:creationId xmlns="" xmlns:a16="http://schemas.microsoft.com/office/drawing/2014/main" id="{092A6D9C-DD8A-47D8-A498-29B6DF43A6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5.4 Programming for Transactions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23947D0E-FF11-4F64-843A-EE9726B5BD3F}"/>
              </a:ext>
            </a:extLst>
          </p:cNvPr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616454" name="Rectangle 6">
            <a:extLst>
              <a:ext uri="{FF2B5EF4-FFF2-40B4-BE49-F238E27FC236}">
                <a16:creationId xmlns="" xmlns:a16="http://schemas.microsoft.com/office/drawing/2014/main" id="{856DE520-CDD1-4378-A673-F879DA34E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97" y="980728"/>
            <a:ext cx="9108504" cy="5539581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609600" indent="-609600"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chemeClr val="folHlink"/>
                </a:solidFill>
                <a:latin typeface="+mn-lt"/>
              </a:rPr>
              <a:t>1. Transaction</a:t>
            </a:r>
          </a:p>
          <a:p>
            <a:pPr marL="609600" indent="-609600"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chemeClr val="folHlink"/>
                </a:solidFill>
                <a:latin typeface="Tahoma" panose="020B0604030504040204" pitchFamily="34" charset="0"/>
              </a:rPr>
              <a:t> </a:t>
            </a:r>
            <a:r>
              <a:rPr lang="en-US" altLang="zh-CN" sz="2000" dirty="0">
                <a:solidFill>
                  <a:schemeClr val="folHlink"/>
                </a:solidFill>
                <a:latin typeface="+mn-lt"/>
              </a:rPr>
              <a:t> </a:t>
            </a:r>
            <a:r>
              <a:rPr lang="en-US" altLang="zh-CN" sz="2400" dirty="0">
                <a:solidFill>
                  <a:schemeClr val="folHlink"/>
                </a:solidFill>
                <a:latin typeface="+mn-lt"/>
              </a:rPr>
              <a:t>[1]Concurrency</a:t>
            </a:r>
            <a:r>
              <a:rPr lang="en-US" altLang="zh-CN" sz="2400" dirty="0">
                <a:solidFill>
                  <a:srgbClr val="FFFF00"/>
                </a:solidFill>
                <a:latin typeface="+mn-lt"/>
              </a:rPr>
              <a:t> </a:t>
            </a:r>
          </a:p>
          <a:p>
            <a:pPr marL="648000" lvl="1" indent="-288000" eaLnBrk="1" hangingPunct="1">
              <a:lnSpc>
                <a:spcPct val="120000"/>
              </a:lnSpc>
              <a:spcBef>
                <a:spcPts val="6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A group of SQL programs need to be executed together to Access a DB on time.  It is  known  as </a:t>
            </a:r>
            <a:r>
              <a:rPr lang="en-US" altLang="zh-CN" sz="2000" i="1" u="sng" dirty="0">
                <a:solidFill>
                  <a:srgbClr val="C00000"/>
                </a:solidFill>
                <a:latin typeface="Times New Roman" panose="02020603050405020304" pitchFamily="18" charset="0"/>
              </a:rPr>
              <a:t>concurrent access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or </a:t>
            </a:r>
            <a:r>
              <a:rPr lang="en-US" altLang="zh-CN" sz="2000" u="sng" dirty="0">
                <a:solidFill>
                  <a:srgbClr val="002060"/>
                </a:solidFill>
                <a:latin typeface="Times New Roman" panose="02020603050405020304" pitchFamily="18" charset="0"/>
              </a:rPr>
              <a:t>concurrency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.</a:t>
            </a:r>
          </a:p>
          <a:p>
            <a:pPr marL="648000" lvl="1" indent="-288000" eaLnBrk="1" hangingPunct="1">
              <a:lnSpc>
                <a:spcPct val="120000"/>
              </a:lnSpc>
              <a:spcBef>
                <a:spcPts val="6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Must using the </a:t>
            </a:r>
            <a:r>
              <a:rPr lang="en-US" altLang="zh-CN" sz="2000" i="1" u="sng" dirty="0">
                <a:solidFill>
                  <a:srgbClr val="C00000"/>
                </a:solidFill>
                <a:latin typeface="Times New Roman" panose="02020603050405020304" pitchFamily="18" charset="0"/>
              </a:rPr>
              <a:t>transaction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and</a:t>
            </a:r>
            <a:r>
              <a:rPr lang="en-US" altLang="zh-CN" sz="2000" u="sng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u="sng" dirty="0">
                <a:solidFill>
                  <a:srgbClr val="C00000"/>
                </a:solidFill>
                <a:latin typeface="Times New Roman" panose="02020603050405020304" pitchFamily="18" charset="0"/>
              </a:rPr>
              <a:t>lock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to control the concurrent access.</a:t>
            </a:r>
          </a:p>
          <a:p>
            <a:pPr marL="609600" indent="-609600" eaLnBrk="1" hangingPunct="1">
              <a:lnSpc>
                <a:spcPct val="150000"/>
              </a:lnSpc>
              <a:spcBef>
                <a:spcPts val="1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chemeClr val="folHlink"/>
                </a:solidFill>
                <a:latin typeface="+mn-lt"/>
              </a:rPr>
              <a:t>  </a:t>
            </a:r>
            <a:r>
              <a:rPr lang="en-US" altLang="zh-CN" sz="2400" dirty="0">
                <a:solidFill>
                  <a:schemeClr val="folHlink"/>
                </a:solidFill>
                <a:latin typeface="+mn-lt"/>
              </a:rPr>
              <a:t>[2]Database Transaction</a:t>
            </a:r>
            <a:endParaRPr lang="en-US" altLang="zh-CN" sz="2000" dirty="0">
              <a:solidFill>
                <a:srgbClr val="FFFF00"/>
              </a:solidFill>
              <a:latin typeface="+mn-lt"/>
            </a:endParaRPr>
          </a:p>
          <a:p>
            <a:pPr marL="648000" lvl="1" indent="-288000" eaLnBrk="1" hangingPunct="1">
              <a:lnSpc>
                <a:spcPct val="105000"/>
              </a:lnSpc>
              <a:spcBef>
                <a:spcPts val="6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</a:rPr>
              <a:t>Database Transaction------</a:t>
            </a:r>
            <a:r>
              <a:rPr lang="zh-CN" altLang="en-US" sz="1800" dirty="0">
                <a:solidFill>
                  <a:srgbClr val="00206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用户定义的一组 </a:t>
            </a:r>
            <a:r>
              <a:rPr lang="en-US" altLang="zh-CN" sz="1800" dirty="0">
                <a:solidFill>
                  <a:srgbClr val="00206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DB </a:t>
            </a:r>
            <a:r>
              <a:rPr lang="zh-CN" altLang="en-US" sz="1800" dirty="0">
                <a:solidFill>
                  <a:srgbClr val="00206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操作序列。这些操作</a:t>
            </a:r>
            <a:endParaRPr lang="en-US" altLang="zh-CN" sz="1800" dirty="0">
              <a:solidFill>
                <a:srgbClr val="00206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 eaLnBrk="1" hangingPunct="1">
              <a:lnSpc>
                <a:spcPct val="105000"/>
              </a:lnSpc>
              <a:spcBef>
                <a:spcPts val="1200"/>
              </a:spcBef>
              <a:buClr>
                <a:schemeClr val="folHlink"/>
              </a:buClr>
              <a:buSzPct val="65000"/>
              <a:defRPr/>
            </a:pPr>
            <a:r>
              <a:rPr lang="en-US" altLang="zh-CN" sz="1800" dirty="0">
                <a:solidFill>
                  <a:srgbClr val="00206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(1)</a:t>
            </a:r>
            <a:r>
              <a:rPr lang="zh-CN" altLang="en-US" sz="1800" dirty="0">
                <a:solidFill>
                  <a:srgbClr val="00206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要么</a:t>
            </a:r>
            <a:r>
              <a:rPr lang="zh-CN" altLang="en-US" sz="1800" dirty="0">
                <a:solidFill>
                  <a:srgbClr val="002060"/>
                </a:solidFill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全部操作成功</a:t>
            </a:r>
            <a:r>
              <a:rPr lang="zh-CN" altLang="en-US" sz="1800" dirty="0">
                <a:solidFill>
                  <a:srgbClr val="00206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，并永久性更新</a:t>
            </a:r>
            <a:r>
              <a:rPr lang="en-US" altLang="zh-CN" sz="1800" dirty="0">
                <a:solidFill>
                  <a:srgbClr val="00206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data</a:t>
            </a:r>
            <a:r>
              <a:rPr lang="zh-CN" altLang="en-US" sz="1800" dirty="0">
                <a:solidFill>
                  <a:srgbClr val="00206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到</a:t>
            </a:r>
            <a:r>
              <a:rPr lang="en-US" altLang="zh-CN" sz="1800" dirty="0">
                <a:solidFill>
                  <a:srgbClr val="00206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DB</a:t>
            </a:r>
            <a:r>
              <a:rPr lang="zh-CN" altLang="en-US" sz="1800" dirty="0">
                <a:solidFill>
                  <a:srgbClr val="00206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中</a:t>
            </a:r>
            <a:endParaRPr lang="en-US" altLang="zh-CN" sz="1800" dirty="0">
              <a:solidFill>
                <a:srgbClr val="00206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2" eaLnBrk="1" hangingPunct="1">
              <a:lnSpc>
                <a:spcPct val="105000"/>
              </a:lnSpc>
              <a:spcBef>
                <a:spcPts val="1200"/>
              </a:spcBef>
              <a:buClr>
                <a:schemeClr val="folHlink"/>
              </a:buClr>
              <a:buSzPct val="65000"/>
              <a:defRPr/>
            </a:pPr>
            <a:r>
              <a:rPr lang="en-US" altLang="zh-CN" sz="1800" dirty="0">
                <a:solidFill>
                  <a:srgbClr val="00206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(2)</a:t>
            </a:r>
            <a:r>
              <a:rPr lang="zh-CN" altLang="en-US" sz="1800" dirty="0">
                <a:solidFill>
                  <a:srgbClr val="00206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要么</a:t>
            </a:r>
            <a:r>
              <a:rPr lang="zh-CN" altLang="en-US" sz="1800" dirty="0">
                <a:solidFill>
                  <a:srgbClr val="002060"/>
                </a:solidFill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操作失败</a:t>
            </a:r>
            <a:r>
              <a:rPr lang="zh-CN" altLang="en-US" sz="1800" dirty="0">
                <a:solidFill>
                  <a:srgbClr val="00206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，放弃本次所有操作对</a:t>
            </a:r>
            <a:r>
              <a:rPr lang="en-US" altLang="zh-CN" sz="1800" dirty="0">
                <a:solidFill>
                  <a:srgbClr val="00206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DB</a:t>
            </a:r>
            <a:r>
              <a:rPr lang="zh-CN" altLang="en-US" sz="1800" dirty="0">
                <a:solidFill>
                  <a:srgbClr val="00206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的更新， </a:t>
            </a:r>
            <a:r>
              <a:rPr lang="en-US" altLang="zh-CN" sz="1800" dirty="0">
                <a:solidFill>
                  <a:srgbClr val="00206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DB</a:t>
            </a:r>
            <a:r>
              <a:rPr lang="zh-CN" altLang="en-US" sz="1800" dirty="0">
                <a:solidFill>
                  <a:srgbClr val="00206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恢复到未操作前状态</a:t>
            </a:r>
          </a:p>
          <a:p>
            <a:pPr marL="648000" lvl="1" indent="-288000" eaLnBrk="1" hangingPunct="1">
              <a:lnSpc>
                <a:spcPts val="3200"/>
              </a:lnSpc>
              <a:spcBef>
                <a:spcPts val="4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</a:rPr>
              <a:t>Database Transaction  </a:t>
            </a:r>
            <a:r>
              <a:rPr lang="zh-CN" altLang="en-US" sz="1800" dirty="0">
                <a:solidFill>
                  <a:srgbClr val="00206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一个不可分割的</a:t>
            </a:r>
            <a:r>
              <a:rPr lang="zh-CN" altLang="en-US" sz="1800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数据库</a:t>
            </a:r>
            <a:r>
              <a:rPr lang="zh-CN" altLang="en-US" sz="2000" i="1" u="sng" dirty="0">
                <a:solidFill>
                  <a:srgbClr val="C00000"/>
                </a:solidFill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运行单位</a:t>
            </a:r>
            <a:endParaRPr lang="en-US" altLang="zh-CN" sz="2000" i="1" u="sng" dirty="0">
              <a:solidFill>
                <a:srgbClr val="C00000"/>
              </a:solidFill>
              <a:highlight>
                <a:srgbClr val="FFFF00"/>
              </a:highligh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17200" lvl="2" eaLnBrk="1" hangingPunct="1">
              <a:lnSpc>
                <a:spcPts val="3200"/>
              </a:lnSpc>
              <a:spcBef>
                <a:spcPts val="400"/>
              </a:spcBef>
              <a:buClr>
                <a:schemeClr val="folHlink"/>
              </a:buClr>
              <a:buSzPct val="65000"/>
              <a:defRPr/>
            </a:pPr>
            <a:r>
              <a:rPr lang="en-US" altLang="zh-CN" sz="1400" i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				</a:t>
            </a:r>
            <a:r>
              <a:rPr lang="en-US" altLang="zh-CN" sz="1800" dirty="0">
                <a:solidFill>
                  <a:srgbClr val="00206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(SQL</a:t>
            </a:r>
            <a:r>
              <a:rPr lang="zh-CN" altLang="en-US" sz="1800" dirty="0">
                <a:solidFill>
                  <a:srgbClr val="00206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是</a:t>
            </a:r>
            <a:r>
              <a:rPr lang="zh-CN" altLang="en-US" sz="1800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程序的</a:t>
            </a:r>
            <a:r>
              <a:rPr lang="zh-CN" altLang="en-US" sz="2000" i="1" u="sng" dirty="0">
                <a:solidFill>
                  <a:srgbClr val="C00000"/>
                </a:solidFill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书写单位</a:t>
            </a:r>
            <a:r>
              <a:rPr lang="en-US" altLang="zh-CN" sz="1800" dirty="0">
                <a:solidFill>
                  <a:srgbClr val="00206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9408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164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164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6164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6164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6164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6164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6164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6164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6164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6164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6164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6164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250"/>
                                        <p:tgtEl>
                                          <p:spTgt spid="6164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6164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250" fill="hold"/>
                                        <p:tgtEl>
                                          <p:spTgt spid="6164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250"/>
                                        <p:tgtEl>
                                          <p:spTgt spid="6164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250" fill="hold"/>
                                        <p:tgtEl>
                                          <p:spTgt spid="6164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250" fill="hold"/>
                                        <p:tgtEl>
                                          <p:spTgt spid="6164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">
            <a:extLst>
              <a:ext uri="{FF2B5EF4-FFF2-40B4-BE49-F238E27FC236}">
                <a16:creationId xmlns="" xmlns:a16="http://schemas.microsoft.com/office/drawing/2014/main" id="{CECA205C-7EEA-45E1-9069-244E6D1D5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5.4 Programming for Transactions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AAD5EC37-2180-4FAD-BEF0-8ED22493A3C1}"/>
              </a:ext>
            </a:extLst>
          </p:cNvPr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617478" name="Rectangle 6">
            <a:extLst>
              <a:ext uri="{FF2B5EF4-FFF2-40B4-BE49-F238E27FC236}">
                <a16:creationId xmlns="" xmlns:a16="http://schemas.microsoft.com/office/drawing/2014/main" id="{2BC4E355-092B-4494-BCEB-B7B55A696D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75" y="936773"/>
            <a:ext cx="9051925" cy="551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990600" indent="-5334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7030A0"/>
                </a:solidFill>
                <a:latin typeface="+mn-lt"/>
              </a:rPr>
              <a:t>[3] Declaration Database Transaction   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（显式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/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隐式定义事务）</a:t>
            </a:r>
          </a:p>
          <a:p>
            <a:pPr marL="648000" lvl="1" indent="-288000" eaLnBrk="1" hangingPunct="1">
              <a:lnSpc>
                <a:spcPct val="120000"/>
              </a:lnSpc>
              <a:spcBef>
                <a:spcPct val="25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u"/>
            </a:pP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exec </a:t>
            </a:r>
            <a:r>
              <a:rPr lang="en-US" altLang="zh-CN" sz="18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begin transaction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;  ——</a:t>
            </a:r>
            <a:r>
              <a:rPr lang="zh-CN" altLang="en-US" sz="18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显式说明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Database Transaction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开始</a:t>
            </a:r>
          </a:p>
          <a:p>
            <a:pPr marL="648000" lvl="1" indent="-288000" eaLnBrk="1" hangingPunct="1">
              <a:lnSpc>
                <a:spcPct val="120000"/>
              </a:lnSpc>
              <a:spcBef>
                <a:spcPct val="25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u"/>
            </a:pP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exec </a:t>
            </a:r>
            <a:r>
              <a:rPr lang="en-US" altLang="zh-CN" sz="18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commit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[</a:t>
            </a:r>
            <a:r>
              <a:rPr lang="en-US" altLang="zh-CN" sz="1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work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];  ——Transaction</a:t>
            </a:r>
            <a:r>
              <a:rPr lang="zh-CN" altLang="en-US" sz="18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正常结束标志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，提交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Database Transaction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中对 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Data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的更新，写入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DB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。</a:t>
            </a:r>
          </a:p>
          <a:p>
            <a:pPr marL="648000" lvl="1" indent="-288000" eaLnBrk="1" hangingPunct="1">
              <a:lnSpc>
                <a:spcPct val="120000"/>
              </a:lnSpc>
              <a:spcBef>
                <a:spcPts val="12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u"/>
            </a:pP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exec </a:t>
            </a:r>
            <a:r>
              <a:rPr lang="en-US" altLang="zh-CN" sz="18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rollback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 [</a:t>
            </a:r>
            <a:r>
              <a:rPr lang="en-US" altLang="zh-CN" sz="1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work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];  ——Database Transaction</a:t>
            </a:r>
            <a:r>
              <a:rPr lang="zh-CN" altLang="en-US" sz="18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异常结束标志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，将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Undo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所有对 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Data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已完成的更新操作，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DB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回滚到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Transaction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开始的状态。即事务运行过程中发生了某种异常，没有正常结束，不更新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DB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。</a:t>
            </a:r>
          </a:p>
          <a:p>
            <a:pPr marL="648000" lvl="1" indent="-288000" eaLnBrk="1" hangingPunct="1">
              <a:lnSpc>
                <a:spcPct val="120000"/>
              </a:lnSpc>
              <a:spcBef>
                <a:spcPts val="12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u"/>
            </a:pPr>
            <a:r>
              <a:rPr lang="en-US" altLang="zh-CN" sz="1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Database Transaction</a:t>
            </a:r>
            <a:r>
              <a:rPr lang="zh-CN" altLang="en-US" sz="1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可显式定义，否则 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DBMS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按系统的</a:t>
            </a:r>
            <a:r>
              <a:rPr lang="zh-CN" altLang="en-US" sz="18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缺省规定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自动划分事务。如：两个相邻 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commit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rollback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句之间视为一个 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Database Transaction</a:t>
            </a:r>
            <a:endParaRPr lang="zh-CN" altLang="en-US" sz="18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ts val="1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7030A0"/>
                </a:solidFill>
                <a:latin typeface="+mn-lt"/>
              </a:rPr>
              <a:t>[4] Transaction</a:t>
            </a:r>
            <a:r>
              <a:rPr lang="zh-CN" altLang="en-US" sz="2400" dirty="0">
                <a:solidFill>
                  <a:srgbClr val="7030A0"/>
                </a:solidFill>
                <a:latin typeface="+mn-lt"/>
              </a:rPr>
              <a:t>与</a:t>
            </a:r>
            <a:r>
              <a:rPr lang="en-US" altLang="zh-CN" sz="2400" dirty="0">
                <a:solidFill>
                  <a:srgbClr val="7030A0"/>
                </a:solidFill>
                <a:latin typeface="+mn-lt"/>
              </a:rPr>
              <a:t>program</a:t>
            </a:r>
            <a:r>
              <a:rPr lang="zh-CN" altLang="en-US" sz="2400" dirty="0">
                <a:solidFill>
                  <a:srgbClr val="7030A0"/>
                </a:solidFill>
                <a:latin typeface="+mn-lt"/>
              </a:rPr>
              <a:t>间的关系：</a:t>
            </a:r>
          </a:p>
          <a:p>
            <a:pPr lvl="1" eaLnBrk="1" hangingPunct="1">
              <a:lnSpc>
                <a:spcPct val="120000"/>
              </a:lnSpc>
              <a:spcBef>
                <a:spcPts val="6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(1) Program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含多个</a:t>
            </a:r>
            <a:r>
              <a:rPr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Transaction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，每个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Transaction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包含多条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SQL  statements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。</a:t>
            </a:r>
          </a:p>
          <a:p>
            <a:pPr lvl="1" eaLnBrk="1" hangingPunct="1">
              <a:lnSpc>
                <a:spcPct val="120000"/>
              </a:lnSpc>
              <a:spcBef>
                <a:spcPts val="6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(2) statements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是程序的构成单位，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Transaction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是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DB program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的运行单位。</a:t>
            </a:r>
          </a:p>
        </p:txBody>
      </p:sp>
    </p:spTree>
    <p:extLst>
      <p:ext uri="{BB962C8B-B14F-4D97-AF65-F5344CB8AC3E}">
        <p14:creationId xmlns:p14="http://schemas.microsoft.com/office/powerpoint/2010/main" val="185860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174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6174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6174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15"/>
          <p:cNvSpPr/>
          <p:nvPr/>
        </p:nvSpPr>
        <p:spPr>
          <a:xfrm>
            <a:off x="323850" y="260350"/>
            <a:ext cx="8569325" cy="6337300"/>
          </a:xfrm>
          <a:prstGeom prst="rect">
            <a:avLst/>
          </a:prstGeom>
          <a:noFill/>
          <a:ln w="9525">
            <a:noFill/>
          </a:ln>
          <a:effectLst>
            <a:outerShdw dist="17961" dir="2699999" algn="ctr" rotWithShape="0">
              <a:schemeClr val="tx1"/>
            </a:outerShdw>
          </a:effectLst>
        </p:spPr>
        <p:txBody>
          <a:bodyPr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•"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5pPr>
          </a:lstStyle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600" noProof="1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例</a:t>
            </a:r>
            <a:r>
              <a:rPr lang="en-US" altLang="zh-CN" sz="2600" noProof="1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16.</a:t>
            </a:r>
            <a:r>
              <a:rPr lang="zh-CN" altLang="pt-BR" sz="2600" noProof="1"/>
              <a:t>创建一个存储过程，其实现的功能是根据某学生的学号返回其所学的课程门数。要求使用输入和输出参数</a:t>
            </a:r>
            <a:r>
              <a:rPr lang="pt-BR" altLang="zh-CN" sz="2600" noProof="1"/>
              <a:t>.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sz="900" noProof="1"/>
              <a:t>  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sz="2400" noProof="1">
                <a:solidFill>
                  <a:srgbClr val="006666"/>
                </a:solidFill>
              </a:rPr>
              <a:t>  --</a:t>
            </a:r>
            <a:r>
              <a:rPr lang="zh-CN" altLang="en-US" sz="2400" noProof="1">
                <a:solidFill>
                  <a:srgbClr val="339933"/>
                </a:solidFill>
                <a:latin typeface="Arial" panose="020B0604020202020204" pitchFamily="34" charset="0"/>
              </a:rPr>
              <a:t>带输入和输出参数的存储过程</a:t>
            </a:r>
            <a:endParaRPr lang="en-US" altLang="zh-CN" sz="2400" noProof="1">
              <a:solidFill>
                <a:srgbClr val="006666"/>
              </a:solidFill>
            </a:endParaRP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sz="2500" noProof="1">
                <a:solidFill>
                  <a:srgbClr val="0000FF"/>
                </a:solidFill>
              </a:rPr>
              <a:t>  USE</a:t>
            </a:r>
            <a:r>
              <a:rPr lang="en-US" altLang="zh-CN" sz="2500" noProof="1">
                <a:solidFill>
                  <a:srgbClr val="006666"/>
                </a:solidFill>
              </a:rPr>
              <a:t> JXGL</a:t>
            </a:r>
            <a:r>
              <a:rPr lang="en-US" altLang="zh-CN" sz="1800" noProof="1">
                <a:solidFill>
                  <a:srgbClr val="339933"/>
                </a:solidFill>
                <a:latin typeface="Arial" panose="020B0604020202020204" pitchFamily="34" charset="0"/>
              </a:rPr>
              <a:t>-</a:t>
            </a:r>
            <a:r>
              <a:rPr lang="en-US" altLang="zh-CN" sz="2500" noProof="1"/>
              <a:t>  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sz="2500" noProof="1"/>
              <a:t>  GO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500" noProof="1"/>
              <a:t>  </a:t>
            </a:r>
            <a:r>
              <a:rPr lang="en-US" altLang="zh-CN" sz="2500" noProof="1">
                <a:solidFill>
                  <a:srgbClr val="0000FF"/>
                </a:solidFill>
              </a:rPr>
              <a:t>CREATE PROCEDURE</a:t>
            </a:r>
            <a:r>
              <a:rPr lang="en-US" altLang="zh-CN" sz="2500" noProof="1">
                <a:solidFill>
                  <a:srgbClr val="003366"/>
                </a:solidFill>
              </a:rPr>
              <a:t> </a:t>
            </a:r>
            <a:r>
              <a:rPr lang="en-US" altLang="zh-CN" sz="2500" noProof="1">
                <a:solidFill>
                  <a:srgbClr val="006666"/>
                </a:solidFill>
              </a:rPr>
              <a:t>C_s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500" noProof="1">
                <a:solidFill>
                  <a:srgbClr val="003366"/>
                </a:solidFill>
              </a:rPr>
              <a:t>       </a:t>
            </a:r>
            <a:r>
              <a:rPr lang="en-US" altLang="zh-CN" sz="2500" noProof="1">
                <a:solidFill>
                  <a:srgbClr val="800080"/>
                </a:solidFill>
              </a:rPr>
              <a:t>@s_number</a:t>
            </a:r>
            <a:r>
              <a:rPr lang="en-US" altLang="zh-CN" sz="2500" noProof="1">
                <a:solidFill>
                  <a:srgbClr val="CC0000"/>
                </a:solidFill>
              </a:rPr>
              <a:t> </a:t>
            </a:r>
            <a:r>
              <a:rPr lang="en-US" altLang="zh-CN" sz="2500" noProof="1"/>
              <a:t>varchar(9)</a:t>
            </a:r>
            <a:r>
              <a:rPr lang="zh-CN" altLang="en-US" sz="2500" noProof="1"/>
              <a:t>， </a:t>
            </a:r>
            <a:r>
              <a:rPr lang="en-US" altLang="zh-CN" sz="2500" noProof="1">
                <a:solidFill>
                  <a:srgbClr val="CC0000"/>
                </a:solidFill>
              </a:rPr>
              <a:t>@total </a:t>
            </a:r>
            <a:r>
              <a:rPr lang="en-US" altLang="zh-CN" sz="2500" noProof="1"/>
              <a:t>int</a:t>
            </a:r>
            <a:r>
              <a:rPr lang="en-US" altLang="zh-CN" sz="2500" noProof="1">
                <a:solidFill>
                  <a:srgbClr val="CC0000"/>
                </a:solidFill>
              </a:rPr>
              <a:t> OUTPUT </a:t>
            </a:r>
            <a:endParaRPr lang="zh-CN" altLang="en-US" sz="2500" noProof="1">
              <a:solidFill>
                <a:srgbClr val="CC0000"/>
              </a:solidFill>
            </a:endParaRP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500" noProof="1">
                <a:solidFill>
                  <a:srgbClr val="003366"/>
                </a:solidFill>
              </a:rPr>
              <a:t>    </a:t>
            </a:r>
            <a:r>
              <a:rPr lang="en-US" altLang="zh-CN" sz="2500" noProof="1">
                <a:solidFill>
                  <a:srgbClr val="0000FF"/>
                </a:solidFill>
              </a:rPr>
              <a:t>AS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500" noProof="1">
                <a:solidFill>
                  <a:srgbClr val="003366"/>
                </a:solidFill>
              </a:rPr>
              <a:t>       </a:t>
            </a:r>
            <a:r>
              <a:rPr lang="en-US" altLang="zh-CN" sz="2500" noProof="1">
                <a:solidFill>
                  <a:srgbClr val="336699"/>
                </a:solidFill>
              </a:rPr>
              <a:t>SELECT </a:t>
            </a:r>
            <a:r>
              <a:rPr lang="en-US" altLang="zh-CN" sz="2500" noProof="1">
                <a:solidFill>
                  <a:srgbClr val="CC0000"/>
                </a:solidFill>
              </a:rPr>
              <a:t>@total=count(C#) 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500" noProof="1"/>
              <a:t>       </a:t>
            </a:r>
            <a:r>
              <a:rPr lang="en-US" altLang="zh-CN" sz="2500" noProof="1">
                <a:solidFill>
                  <a:srgbClr val="336699"/>
                </a:solidFill>
              </a:rPr>
              <a:t>FROM </a:t>
            </a:r>
            <a:r>
              <a:rPr lang="en-US" altLang="zh-CN" sz="2500" noProof="1"/>
              <a:t> SC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500" noProof="1"/>
              <a:t>       </a:t>
            </a:r>
            <a:r>
              <a:rPr lang="en-US" altLang="zh-CN" sz="2500" noProof="1">
                <a:solidFill>
                  <a:srgbClr val="336699"/>
                </a:solidFill>
              </a:rPr>
              <a:t>WHERE</a:t>
            </a:r>
            <a:r>
              <a:rPr lang="en-US" altLang="zh-CN" sz="2500" noProof="1"/>
              <a:t> S# = </a:t>
            </a:r>
            <a:r>
              <a:rPr lang="en-US" altLang="zh-CN" sz="2500" noProof="1">
                <a:solidFill>
                  <a:srgbClr val="800080"/>
                </a:solidFill>
              </a:rPr>
              <a:t>@s_number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500" noProof="1">
                <a:solidFill>
                  <a:srgbClr val="003366"/>
                </a:solidFill>
              </a:rPr>
              <a:t>  </a:t>
            </a:r>
            <a:r>
              <a:rPr lang="en-US" altLang="zh-CN" sz="2500" noProof="1"/>
              <a:t>GO </a:t>
            </a:r>
            <a:endParaRPr lang="zh-CN" altLang="en-US" sz="2500" noProof="1"/>
          </a:p>
        </p:txBody>
      </p:sp>
      <p:sp>
        <p:nvSpPr>
          <p:cNvPr id="161795" name="Text Box 3"/>
          <p:cNvSpPr txBox="1">
            <a:spLocks noChangeArrowheads="1"/>
          </p:cNvSpPr>
          <p:nvPr/>
        </p:nvSpPr>
        <p:spPr bwMode="auto">
          <a:xfrm>
            <a:off x="1620838" y="44450"/>
            <a:ext cx="7488237" cy="2647950"/>
          </a:xfrm>
          <a:prstGeom prst="rect">
            <a:avLst/>
          </a:prstGeom>
          <a:gradFill rotWithShape="1">
            <a:gsLst>
              <a:gs pos="0">
                <a:srgbClr val="E7FCA2"/>
              </a:gs>
              <a:gs pos="50000">
                <a:schemeClr val="bg1"/>
              </a:gs>
              <a:gs pos="100000">
                <a:srgbClr val="E7FCA2"/>
              </a:gs>
            </a:gsLst>
            <a:lin ang="5400000" scaled="1"/>
          </a:gradFill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  <a:defRPr/>
            </a:pPr>
            <a:r>
              <a:rPr lang="en-US" altLang="zh-CN" sz="2400" b="1">
                <a:solidFill>
                  <a:srgbClr val="0000FF"/>
                </a:solidFill>
              </a:rPr>
              <a:t>DECLARE</a:t>
            </a:r>
            <a:r>
              <a:rPr lang="en-US" altLang="zh-CN" sz="2400" b="1"/>
              <a:t> @xuehao varchar(9),total int</a:t>
            </a:r>
          </a:p>
          <a:p>
            <a:pPr>
              <a:spcBef>
                <a:spcPct val="50000"/>
              </a:spcBef>
              <a:buFontTx/>
              <a:buNone/>
              <a:defRPr/>
            </a:pPr>
            <a:r>
              <a:rPr lang="en-US" altLang="zh-CN" sz="2400" b="1">
                <a:solidFill>
                  <a:srgbClr val="0000FF"/>
                </a:solidFill>
              </a:rPr>
              <a:t>SET</a:t>
            </a:r>
            <a:r>
              <a:rPr lang="en-US" altLang="zh-CN" sz="2400" b="1"/>
              <a:t> @xuehao=‘200401001’</a:t>
            </a:r>
          </a:p>
          <a:p>
            <a:pPr>
              <a:spcBef>
                <a:spcPct val="50000"/>
              </a:spcBef>
              <a:buFontTx/>
              <a:buNone/>
              <a:defRPr/>
            </a:pPr>
            <a:r>
              <a:rPr lang="en-US" altLang="zh-CN" sz="2400" b="1">
                <a:solidFill>
                  <a:srgbClr val="0000FF"/>
                </a:solidFill>
              </a:rPr>
              <a:t>EXECUTE</a:t>
            </a:r>
            <a:r>
              <a:rPr lang="en-US" altLang="zh-CN" sz="2400" b="1"/>
              <a:t> C_s @xuehao,@total OUTPUT</a:t>
            </a:r>
          </a:p>
          <a:p>
            <a:pPr>
              <a:spcBef>
                <a:spcPct val="50000"/>
              </a:spcBef>
              <a:buFontTx/>
              <a:buNone/>
              <a:defRPr/>
            </a:pPr>
            <a:r>
              <a:rPr lang="en-US" altLang="zh-CN" sz="2400" b="1">
                <a:solidFill>
                  <a:srgbClr val="0000FF"/>
                </a:solidFill>
              </a:rPr>
              <a:t>SELECT</a:t>
            </a:r>
            <a:r>
              <a:rPr lang="en-US" altLang="zh-CN" sz="2400" b="1"/>
              <a:t> @xuehao AS ‘</a:t>
            </a:r>
            <a:r>
              <a:rPr lang="zh-CN" altLang="en-US" sz="2400" b="1"/>
              <a:t>学号</a:t>
            </a:r>
            <a:r>
              <a:rPr lang="en-US" altLang="zh-CN" sz="2400" b="1"/>
              <a:t>’,@total AS ‘</a:t>
            </a:r>
            <a:r>
              <a:rPr lang="zh-CN" altLang="en-US" sz="2400" b="1"/>
              <a:t>所学课程数</a:t>
            </a:r>
            <a:r>
              <a:rPr lang="en-US" altLang="zh-CN" sz="2400" b="1"/>
              <a:t>’</a:t>
            </a:r>
          </a:p>
          <a:p>
            <a:pPr>
              <a:spcBef>
                <a:spcPct val="50000"/>
              </a:spcBef>
              <a:buFontTx/>
              <a:buNone/>
              <a:defRPr/>
            </a:pPr>
            <a:r>
              <a:rPr lang="en-US" altLang="zh-CN" sz="2400" b="1"/>
              <a:t>GO</a:t>
            </a:r>
          </a:p>
        </p:txBody>
      </p:sp>
    </p:spTree>
    <p:extLst>
      <p:ext uri="{BB962C8B-B14F-4D97-AF65-F5344CB8AC3E}">
        <p14:creationId xmlns:p14="http://schemas.microsoft.com/office/powerpoint/2010/main" val="162629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79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393155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622" name="Rectangle 22"/>
          <p:cNvSpPr>
            <a:spLocks noChangeArrowheads="1"/>
          </p:cNvSpPr>
          <p:nvPr/>
        </p:nvSpPr>
        <p:spPr bwMode="auto">
          <a:xfrm>
            <a:off x="1150938" y="214313"/>
            <a:ext cx="7793037" cy="622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>
              <a:buFontTx/>
              <a:buNone/>
              <a:defRPr/>
            </a:pPr>
            <a:r>
              <a:rPr lang="zh-CN" altLang="en-US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幼圆" panose="02010509060101010101" pitchFamily="49" charset="-122"/>
              </a:rPr>
              <a:t>四、管理存储过程</a:t>
            </a:r>
          </a:p>
        </p:txBody>
      </p:sp>
      <p:sp>
        <p:nvSpPr>
          <p:cNvPr id="793623" name="Rectangle 23"/>
          <p:cNvSpPr>
            <a:spLocks noChangeArrowheads="1"/>
          </p:cNvSpPr>
          <p:nvPr/>
        </p:nvSpPr>
        <p:spPr bwMode="auto">
          <a:xfrm>
            <a:off x="612775" y="1196975"/>
            <a:ext cx="8135938" cy="1944688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altLang="zh-CN" sz="2500" b="1" smtClean="0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    1. </a:t>
            </a:r>
            <a:r>
              <a:rPr lang="zh-CN" altLang="en-US" sz="2800" b="1" smtClean="0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使用用</a:t>
            </a:r>
            <a:r>
              <a:rPr lang="en-US" altLang="zh-CN" sz="2800" b="1" smtClean="0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T-SQL</a:t>
            </a:r>
            <a:r>
              <a:rPr lang="zh-CN" altLang="en-US" sz="2800" b="1" smtClean="0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语句查看存储过程</a:t>
            </a:r>
            <a:r>
              <a:rPr lang="zh-CN" altLang="en-US" sz="28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 </a:t>
            </a:r>
            <a:endParaRPr lang="zh-CN" altLang="pt-BR" sz="2800" b="1" smtClean="0">
              <a:latin typeface="Tahoma" panose="020B0604030504040204" pitchFamily="34" charset="0"/>
            </a:endParaRPr>
          </a:p>
          <a:p>
            <a:pPr eaLnBrk="1" hangingPunct="1">
              <a:lnSpc>
                <a:spcPct val="12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pt-BR" altLang="zh-CN" sz="2800" b="1" smtClean="0">
                <a:latin typeface="Tahoma" panose="020B0604030504040204" pitchFamily="34" charset="0"/>
              </a:rPr>
              <a:t>      </a:t>
            </a:r>
            <a:r>
              <a:rPr lang="zh-CN" altLang="pt-BR" sz="2800" b="1" smtClean="0">
                <a:latin typeface="Tahoma" panose="020B0604030504040204" pitchFamily="34" charset="0"/>
              </a:rPr>
              <a:t>（</a:t>
            </a:r>
            <a:r>
              <a:rPr lang="pt-BR" altLang="zh-CN" sz="2800" b="1" smtClean="0">
                <a:latin typeface="Tahoma" panose="020B0604030504040204" pitchFamily="34" charset="0"/>
              </a:rPr>
              <a:t>1</a:t>
            </a:r>
            <a:r>
              <a:rPr lang="zh-CN" altLang="pt-BR" sz="2800" b="1" smtClean="0">
                <a:latin typeface="Tahoma" panose="020B0604030504040204" pitchFamily="34" charset="0"/>
              </a:rPr>
              <a:t>）</a:t>
            </a:r>
            <a:r>
              <a:rPr lang="zh-CN" altLang="en-US" sz="2800" b="1" smtClean="0">
                <a:latin typeface="Tahoma" panose="020B0604030504040204" pitchFamily="34" charset="0"/>
              </a:rPr>
              <a:t>查看存储过程的定义</a:t>
            </a:r>
            <a:r>
              <a:rPr lang="zh-CN" altLang="en-US" sz="28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 </a:t>
            </a:r>
            <a:endParaRPr lang="zh-CN" altLang="pt-BR" sz="2800" b="1" smtClean="0">
              <a:latin typeface="Tahoma" panose="020B0604030504040204" pitchFamily="34" charset="0"/>
            </a:endParaRPr>
          </a:p>
          <a:p>
            <a:pPr eaLnBrk="1" hangingPunct="1">
              <a:lnSpc>
                <a:spcPct val="12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pt-BR" sz="2800" b="1" smtClean="0">
                <a:latin typeface="Tahoma" panose="020B0604030504040204" pitchFamily="34" charset="0"/>
              </a:rPr>
              <a:t>      （</a:t>
            </a:r>
            <a:r>
              <a:rPr lang="pt-BR" altLang="zh-CN" sz="2800" b="1" smtClean="0">
                <a:latin typeface="Tahoma" panose="020B0604030504040204" pitchFamily="34" charset="0"/>
              </a:rPr>
              <a:t>2</a:t>
            </a:r>
            <a:r>
              <a:rPr lang="zh-CN" altLang="pt-BR" sz="2800" b="1" smtClean="0">
                <a:latin typeface="Tahoma" panose="020B0604030504040204" pitchFamily="34" charset="0"/>
              </a:rPr>
              <a:t>）</a:t>
            </a:r>
            <a:r>
              <a:rPr lang="zh-CN" altLang="en-US" sz="2800" b="1" smtClean="0">
                <a:latin typeface="Tahoma" panose="020B0604030504040204" pitchFamily="34" charset="0"/>
              </a:rPr>
              <a:t>查看存储过程的信息</a:t>
            </a:r>
            <a:r>
              <a:rPr lang="zh-CN" altLang="en-US" sz="28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 </a:t>
            </a:r>
          </a:p>
          <a:p>
            <a:pPr eaLnBrk="1" hangingPunct="1">
              <a:lnSpc>
                <a:spcPct val="12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2800" b="1" smtClean="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       如：</a:t>
            </a:r>
            <a:r>
              <a:rPr lang="en-US" altLang="zh-CN" sz="2800" b="1" smtClean="0">
                <a:latin typeface="Tahoma" panose="020B0604030504040204" pitchFamily="34" charset="0"/>
              </a:rPr>
              <a:t>sp_help  proc_name </a:t>
            </a:r>
            <a:endParaRPr lang="zh-CN" altLang="en-US" sz="2800" b="1" smtClean="0">
              <a:latin typeface="Tahoma" panose="020B0604030504040204" pitchFamily="34" charset="0"/>
            </a:endParaRPr>
          </a:p>
        </p:txBody>
      </p:sp>
      <p:pic>
        <p:nvPicPr>
          <p:cNvPr id="95236" name="Picture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996950"/>
            <a:ext cx="8351838" cy="586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882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622" name="Rectangle 22"/>
          <p:cNvSpPr>
            <a:spLocks noChangeArrowheads="1"/>
          </p:cNvSpPr>
          <p:nvPr/>
        </p:nvSpPr>
        <p:spPr bwMode="auto">
          <a:xfrm>
            <a:off x="1150938" y="214313"/>
            <a:ext cx="7793037" cy="622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>
              <a:buFontTx/>
              <a:buNone/>
              <a:defRPr/>
            </a:pPr>
            <a:r>
              <a:rPr lang="zh-CN" altLang="en-US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幼圆" panose="02010509060101010101" pitchFamily="49" charset="-122"/>
              </a:rPr>
              <a:t>四、管理存储过程</a:t>
            </a:r>
          </a:p>
        </p:txBody>
      </p:sp>
      <p:sp>
        <p:nvSpPr>
          <p:cNvPr id="793623" name="Rectangle 23"/>
          <p:cNvSpPr>
            <a:spLocks noChangeArrowheads="1"/>
          </p:cNvSpPr>
          <p:nvPr/>
        </p:nvSpPr>
        <p:spPr bwMode="auto">
          <a:xfrm>
            <a:off x="612775" y="1196975"/>
            <a:ext cx="8135938" cy="1944688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altLang="zh-CN" sz="2500" b="1" smtClean="0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    2. </a:t>
            </a:r>
            <a:r>
              <a:rPr lang="zh-CN" altLang="en-US" sz="2800" b="1" smtClean="0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使用用</a:t>
            </a:r>
            <a:r>
              <a:rPr lang="en-US" altLang="zh-CN" sz="2800" b="1" smtClean="0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T-SQL</a:t>
            </a:r>
            <a:r>
              <a:rPr lang="zh-CN" altLang="en-US" sz="2800" b="1" smtClean="0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语句修改存储过程</a:t>
            </a:r>
            <a:r>
              <a:rPr lang="zh-CN" altLang="en-US" sz="28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 </a:t>
            </a:r>
            <a:endParaRPr lang="zh-CN" altLang="en-US" sz="2800" b="1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1503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679" name="Rectangle 15"/>
          <p:cNvSpPr>
            <a:spLocks noChangeArrowheads="1"/>
          </p:cNvSpPr>
          <p:nvPr/>
        </p:nvSpPr>
        <p:spPr bwMode="auto">
          <a:xfrm>
            <a:off x="179388" y="188913"/>
            <a:ext cx="8207375" cy="6477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altLang="zh-CN" sz="2800" b="1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</a:rPr>
              <a:t>  </a:t>
            </a:r>
            <a:r>
              <a:rPr lang="zh-CN" altLang="en-US" sz="2800" b="1" smtClean="0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语句格式：</a:t>
            </a:r>
            <a:endParaRPr lang="zh-CN" altLang="en-US" sz="2800" b="1" smtClean="0">
              <a:latin typeface="Tahoma" panose="020B0604030504040204" pitchFamily="34" charset="0"/>
            </a:endParaRPr>
          </a:p>
        </p:txBody>
      </p:sp>
      <p:sp>
        <p:nvSpPr>
          <p:cNvPr id="106499" name="Text Box 16"/>
          <p:cNvSpPr txBox="1"/>
          <p:nvPr/>
        </p:nvSpPr>
        <p:spPr>
          <a:xfrm>
            <a:off x="192088" y="1125538"/>
            <a:ext cx="8713787" cy="4157662"/>
          </a:xfrm>
          <a:prstGeom prst="rect">
            <a:avLst/>
          </a:prstGeom>
          <a:gradFill rotWithShape="1">
            <a:gsLst>
              <a:gs pos="0">
                <a:srgbClr val="C9EAFF"/>
              </a:gs>
              <a:gs pos="50000">
                <a:srgbClr val="FFFFFF"/>
              </a:gs>
              <a:gs pos="100000">
                <a:srgbClr val="C9EAFF"/>
              </a:gs>
            </a:gsLst>
            <a:lin ang="5400000" scaled="1"/>
            <a:tileRect/>
          </a:gradFill>
          <a:ln w="9525">
            <a:noFill/>
          </a:ln>
          <a:effectLst>
            <a:outerShdw dist="35921" dir="2699999" algn="ctr" rotWithShape="0">
              <a:srgbClr val="808080"/>
            </a:outerShdw>
          </a:effectLst>
        </p:spPr>
        <p:txBody>
          <a:bodyPr>
            <a:spAutoFit/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•"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5pPr>
          </a:lstStyle>
          <a:p>
            <a:pPr marL="0" indent="0" eaLnBrk="1" hangingPunct="1">
              <a:spcBef>
                <a:spcPct val="0"/>
              </a:spcBef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sz="2400" noProof="1">
                <a:latin typeface="Arial" panose="020B0604020202020204" pitchFamily="34" charset="0"/>
              </a:rPr>
              <a:t> </a:t>
            </a:r>
            <a:r>
              <a:rPr lang="en-US" altLang="zh-CN" sz="2600" noProof="1">
                <a:solidFill>
                  <a:srgbClr val="0000FF"/>
                </a:solidFill>
                <a:latin typeface="Arial" panose="020B0604020202020204" pitchFamily="34" charset="0"/>
              </a:rPr>
              <a:t>ALTER  PROC</a:t>
            </a:r>
            <a:r>
              <a:rPr lang="en-US" altLang="zh-CN" sz="2600" noProof="1">
                <a:solidFill>
                  <a:srgbClr val="CC0000"/>
                </a:solidFill>
                <a:latin typeface="Arial" panose="020B0604020202020204" pitchFamily="34" charset="0"/>
              </a:rPr>
              <a:t>[</a:t>
            </a:r>
            <a:r>
              <a:rPr lang="en-US" altLang="zh-CN" sz="2600" noProof="1">
                <a:solidFill>
                  <a:srgbClr val="0000FF"/>
                </a:solidFill>
                <a:latin typeface="Arial" panose="020B0604020202020204" pitchFamily="34" charset="0"/>
              </a:rPr>
              <a:t>EDURE</a:t>
            </a:r>
            <a:r>
              <a:rPr lang="en-US" altLang="zh-CN" sz="2600" noProof="1">
                <a:solidFill>
                  <a:srgbClr val="CC0000"/>
                </a:solidFill>
                <a:latin typeface="Arial" panose="020B0604020202020204" pitchFamily="34" charset="0"/>
              </a:rPr>
              <a:t>]</a:t>
            </a:r>
            <a:r>
              <a:rPr lang="en-US" altLang="zh-CN" sz="2600" noProof="1">
                <a:latin typeface="Arial" panose="020B0604020202020204" pitchFamily="34" charset="0"/>
              </a:rPr>
              <a:t>  </a:t>
            </a:r>
            <a:r>
              <a:rPr lang="en-US" altLang="zh-CN" sz="2600" noProof="1">
                <a:solidFill>
                  <a:srgbClr val="0000FF"/>
                </a:solidFill>
                <a:latin typeface="Arial" panose="020B0604020202020204" pitchFamily="34" charset="0"/>
              </a:rPr>
              <a:t>procedure_name </a:t>
            </a:r>
            <a:r>
              <a:rPr lang="en-US" altLang="zh-CN" sz="2600" noProof="1">
                <a:latin typeface="Arial" panose="020B0604020202020204" pitchFamily="34" charset="0"/>
              </a:rPr>
              <a:t>[; number ]</a:t>
            </a:r>
          </a:p>
          <a:p>
            <a:pPr marL="0" indent="0" eaLnBrk="1" hangingPunct="1">
              <a:spcBef>
                <a:spcPct val="0"/>
              </a:spcBef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noProof="1">
                <a:latin typeface="Arial" panose="020B0604020202020204" pitchFamily="34" charset="0"/>
              </a:rPr>
              <a:t>   [{@parameter data_type }</a:t>
            </a:r>
          </a:p>
          <a:p>
            <a:pPr marL="0" indent="0" eaLnBrk="1" hangingPunct="1">
              <a:spcBef>
                <a:spcPct val="0"/>
              </a:spcBef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noProof="1">
                <a:latin typeface="Arial" panose="020B0604020202020204" pitchFamily="34" charset="0"/>
              </a:rPr>
              <a:t>   [VARYING] [=default] [OUTPUT] ] [, ... n ] </a:t>
            </a:r>
          </a:p>
          <a:p>
            <a:pPr marL="0" indent="0" eaLnBrk="1" hangingPunct="1">
              <a:spcBef>
                <a:spcPct val="0"/>
              </a:spcBef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noProof="1">
                <a:latin typeface="Arial" panose="020B0604020202020204" pitchFamily="34" charset="0"/>
              </a:rPr>
              <a:t>   [WITH</a:t>
            </a:r>
          </a:p>
          <a:p>
            <a:pPr marL="0" indent="0" eaLnBrk="1" hangingPunct="1">
              <a:spcBef>
                <a:spcPct val="0"/>
              </a:spcBef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noProof="1">
                <a:latin typeface="Arial" panose="020B0604020202020204" pitchFamily="34" charset="0"/>
              </a:rPr>
              <a:t>      { RECOMPILE | ENCRYPTION | RECOMPILE,     </a:t>
            </a:r>
          </a:p>
          <a:p>
            <a:pPr marL="0" indent="0" eaLnBrk="1" hangingPunct="1">
              <a:spcBef>
                <a:spcPct val="0"/>
              </a:spcBef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noProof="1">
                <a:latin typeface="Arial" panose="020B0604020202020204" pitchFamily="34" charset="0"/>
              </a:rPr>
              <a:t>                                                           ENCRYPTION } ] </a:t>
            </a:r>
          </a:p>
          <a:p>
            <a:pPr marL="0" indent="0" eaLnBrk="1" hangingPunct="1">
              <a:spcBef>
                <a:spcPct val="0"/>
              </a:spcBef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noProof="1">
                <a:latin typeface="Arial" panose="020B0604020202020204" pitchFamily="34" charset="0"/>
              </a:rPr>
              <a:t>   [ FOR REPLICATION ] </a:t>
            </a:r>
          </a:p>
          <a:p>
            <a:pPr marL="0" indent="0" eaLnBrk="1" hangingPunct="1">
              <a:spcBef>
                <a:spcPct val="0"/>
              </a:spcBef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noProof="1">
                <a:latin typeface="Arial" panose="020B0604020202020204" pitchFamily="34" charset="0"/>
              </a:rPr>
              <a:t>   </a:t>
            </a:r>
            <a:r>
              <a:rPr lang="en-US" altLang="zh-CN" noProof="1">
                <a:solidFill>
                  <a:srgbClr val="0000FF"/>
                </a:solidFill>
                <a:latin typeface="Arial" panose="020B0604020202020204" pitchFamily="34" charset="0"/>
              </a:rPr>
              <a:t>AS sql_statement</a:t>
            </a:r>
            <a:r>
              <a:rPr lang="en-US" altLang="zh-CN" noProof="1">
                <a:latin typeface="Arial" panose="020B0604020202020204" pitchFamily="34" charset="0"/>
              </a:rPr>
              <a:t> [;] [, ... n ] [;] </a:t>
            </a:r>
          </a:p>
        </p:txBody>
      </p:sp>
    </p:spTree>
    <p:extLst>
      <p:ext uri="{BB962C8B-B14F-4D97-AF65-F5344CB8AC3E}">
        <p14:creationId xmlns:p14="http://schemas.microsoft.com/office/powerpoint/2010/main" val="185721724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15"/>
          <p:cNvSpPr/>
          <p:nvPr/>
        </p:nvSpPr>
        <p:spPr>
          <a:xfrm>
            <a:off x="323850" y="260350"/>
            <a:ext cx="8569325" cy="6337300"/>
          </a:xfrm>
          <a:prstGeom prst="rect">
            <a:avLst/>
          </a:prstGeom>
          <a:noFill/>
          <a:ln w="9525">
            <a:noFill/>
          </a:ln>
          <a:effectLst>
            <a:outerShdw dist="17961" dir="2699999" algn="ctr" rotWithShape="0">
              <a:schemeClr val="tx1"/>
            </a:outerShdw>
          </a:effectLst>
        </p:spPr>
        <p:txBody>
          <a:bodyPr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•"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5pPr>
          </a:lstStyle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600" noProof="1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例</a:t>
            </a:r>
            <a:r>
              <a:rPr lang="en-US" altLang="zh-CN" sz="2600" noProof="1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17.</a:t>
            </a:r>
            <a:r>
              <a:rPr lang="zh-CN" altLang="pt-BR" sz="2600" noProof="1"/>
              <a:t>修改例</a:t>
            </a:r>
            <a:r>
              <a:rPr lang="pt-BR" altLang="zh-CN" sz="2600" noProof="1"/>
              <a:t>14</a:t>
            </a:r>
            <a:r>
              <a:rPr lang="zh-CN" altLang="pt-BR" sz="2600" noProof="1"/>
              <a:t>的存储过程，将其修改为根据某学生的学号，用输出参数返回学生的姓名、所学课程的课程名和成绩。</a:t>
            </a:r>
            <a:endParaRPr lang="en-US" altLang="zh-CN" sz="900" noProof="1"/>
          </a:p>
          <a:p>
            <a:pPr marL="0" indent="0" eaLnBrk="1" hangingPunct="1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sz="2500" noProof="1">
                <a:solidFill>
                  <a:srgbClr val="0000FF"/>
                </a:solidFill>
              </a:rPr>
              <a:t>  </a:t>
            </a:r>
            <a:endParaRPr lang="zh-CN" altLang="en-US" sz="2400" b="0" noProof="1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1399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314710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13212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622" name="Rectangle 22"/>
          <p:cNvSpPr>
            <a:spLocks noChangeArrowheads="1"/>
          </p:cNvSpPr>
          <p:nvPr/>
        </p:nvSpPr>
        <p:spPr bwMode="auto">
          <a:xfrm>
            <a:off x="1150938" y="214313"/>
            <a:ext cx="7793037" cy="622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>
              <a:buFontTx/>
              <a:buNone/>
              <a:defRPr/>
            </a:pPr>
            <a:r>
              <a:rPr lang="zh-CN" altLang="en-US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幼圆" panose="02010509060101010101" pitchFamily="49" charset="-122"/>
              </a:rPr>
              <a:t>四、管理存储过程</a:t>
            </a:r>
          </a:p>
        </p:txBody>
      </p:sp>
      <p:sp>
        <p:nvSpPr>
          <p:cNvPr id="793623" name="Rectangle 23"/>
          <p:cNvSpPr>
            <a:spLocks noChangeArrowheads="1"/>
          </p:cNvSpPr>
          <p:nvPr/>
        </p:nvSpPr>
        <p:spPr bwMode="auto">
          <a:xfrm>
            <a:off x="612775" y="1196975"/>
            <a:ext cx="8531225" cy="403225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altLang="zh-CN" sz="2500" b="1" smtClean="0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    2. </a:t>
            </a:r>
            <a:r>
              <a:rPr lang="zh-CN" altLang="en-US" sz="2800" b="1" smtClean="0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使用用</a:t>
            </a:r>
            <a:r>
              <a:rPr lang="en-US" altLang="zh-CN" sz="2800" b="1" smtClean="0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T-SQL</a:t>
            </a:r>
            <a:r>
              <a:rPr lang="zh-CN" altLang="en-US" sz="2800" b="1" smtClean="0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语句修改存储过程</a:t>
            </a:r>
            <a:r>
              <a:rPr lang="zh-CN" altLang="en-US" sz="28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 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altLang="zh-CN" b="1" smtClean="0">
                <a:solidFill>
                  <a:srgbClr val="660033"/>
                </a:solidFill>
              </a:rPr>
              <a:t>          </a:t>
            </a:r>
            <a:r>
              <a:rPr lang="en-US" altLang="zh-CN" sz="2800" b="1" smtClean="0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3. </a:t>
            </a:r>
            <a:r>
              <a:rPr lang="zh-CN" altLang="en-US" sz="2800" b="1" smtClean="0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使用用</a:t>
            </a:r>
            <a:r>
              <a:rPr lang="en-US" altLang="zh-CN" sz="2800" b="1" smtClean="0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T-SQL</a:t>
            </a:r>
            <a:r>
              <a:rPr lang="zh-CN" altLang="en-US" sz="2800" b="1" smtClean="0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语句删除存储过程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2800" b="1" smtClean="0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      语句格式：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2800" b="1" smtClean="0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       </a:t>
            </a:r>
            <a:r>
              <a:rPr lang="en-US" altLang="zh-CN" sz="2800" b="1" smtClean="0">
                <a:solidFill>
                  <a:srgbClr val="0000FF"/>
                </a:solidFill>
                <a:ea typeface="黑体" panose="02010600030101010101" pitchFamily="2" charset="-122"/>
              </a:rPr>
              <a:t>DROP PRCEDURE</a:t>
            </a:r>
            <a:r>
              <a:rPr lang="en-US" altLang="zh-CN" sz="2800" b="1" smtClean="0">
                <a:solidFill>
                  <a:srgbClr val="660033"/>
                </a:solidFill>
                <a:ea typeface="黑体" panose="02010600030101010101" pitchFamily="2" charset="-122"/>
              </a:rPr>
              <a:t> </a:t>
            </a:r>
            <a:r>
              <a:rPr lang="en-US" altLang="zh-CN" sz="2800" b="1" smtClean="0">
                <a:ea typeface="黑体" panose="02010600030101010101" pitchFamily="2" charset="-122"/>
              </a:rPr>
              <a:t>{</a:t>
            </a:r>
            <a:r>
              <a:rPr lang="en-US" altLang="zh-CN" sz="2800" b="1" smtClean="0">
                <a:solidFill>
                  <a:srgbClr val="0066CC"/>
                </a:solidFill>
                <a:ea typeface="黑体" panose="02010600030101010101" pitchFamily="2" charset="-122"/>
              </a:rPr>
              <a:t>procedure</a:t>
            </a:r>
            <a:r>
              <a:rPr lang="en-US" altLang="zh-CN" sz="2800" b="1" smtClean="0">
                <a:ea typeface="黑体" panose="02010600030101010101" pitchFamily="2" charset="-122"/>
              </a:rPr>
              <a:t>} [, …n]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altLang="zh-CN" sz="2800" b="1" smtClean="0">
                <a:ea typeface="黑体" panose="02010600030101010101" pitchFamily="2" charset="-122"/>
              </a:rPr>
              <a:t>           </a:t>
            </a:r>
            <a:r>
              <a:rPr lang="zh-CN" altLang="en-US" sz="2400" b="1" smtClean="0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功能：</a:t>
            </a:r>
            <a:r>
              <a:rPr lang="zh-CN" altLang="en-US" sz="2400" b="1" smtClean="0">
                <a:ea typeface="黑体" panose="02010600030101010101" pitchFamily="2" charset="-122"/>
              </a:rPr>
              <a:t>从当前数据库中删除一个或多个存储过程或存储过程组。</a:t>
            </a:r>
          </a:p>
        </p:txBody>
      </p:sp>
    </p:spTree>
    <p:extLst>
      <p:ext uri="{BB962C8B-B14F-4D97-AF65-F5344CB8AC3E}">
        <p14:creationId xmlns:p14="http://schemas.microsoft.com/office/powerpoint/2010/main" val="5437377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686" name="Rectangle 6"/>
          <p:cNvSpPr>
            <a:spLocks noChangeArrowheads="1"/>
          </p:cNvSpPr>
          <p:nvPr/>
        </p:nvSpPr>
        <p:spPr bwMode="auto">
          <a:xfrm>
            <a:off x="1150938" y="214313"/>
            <a:ext cx="7793037" cy="622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>
              <a:buFontTx/>
              <a:buNone/>
              <a:defRPr/>
            </a:pPr>
            <a:r>
              <a:rPr lang="zh-CN" altLang="en-US" sz="36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幼圆" panose="02010509060101010101" pitchFamily="49" charset="-122"/>
              </a:rPr>
              <a:t>四、管理存储过程</a:t>
            </a:r>
          </a:p>
        </p:txBody>
      </p:sp>
      <p:sp>
        <p:nvSpPr>
          <p:cNvPr id="711687" name="Rectangle 7"/>
          <p:cNvSpPr>
            <a:spLocks noChangeArrowheads="1"/>
          </p:cNvSpPr>
          <p:nvPr/>
        </p:nvSpPr>
        <p:spPr bwMode="auto">
          <a:xfrm>
            <a:off x="611188" y="1196975"/>
            <a:ext cx="7993062" cy="15113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altLang="zh-CN" sz="2700" b="1" smtClean="0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4. </a:t>
            </a:r>
            <a:r>
              <a:rPr lang="zh-CN" altLang="en-US" sz="2700" b="1" smtClean="0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使用</a:t>
            </a:r>
            <a:r>
              <a:rPr lang="zh-CN" altLang="en-US" sz="2700" b="1" smtClean="0">
                <a:solidFill>
                  <a:srgbClr val="660033"/>
                </a:solidFill>
                <a:ea typeface="黑体" panose="02010600030101010101" pitchFamily="2" charset="-122"/>
              </a:rPr>
              <a:t>“</a:t>
            </a:r>
            <a:r>
              <a:rPr lang="en-US" altLang="zh-CN" sz="2700" b="1" smtClean="0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SQL Server Management Studio</a:t>
            </a:r>
            <a:r>
              <a:rPr lang="en-US" altLang="zh-CN" sz="2700" b="1" smtClean="0">
                <a:solidFill>
                  <a:srgbClr val="660033"/>
                </a:solidFill>
                <a:ea typeface="黑体" panose="02010600030101010101" pitchFamily="2" charset="-122"/>
              </a:rPr>
              <a:t>”</a:t>
            </a:r>
            <a:endParaRPr lang="en-US" altLang="zh-CN" sz="2700" b="1" smtClean="0">
              <a:solidFill>
                <a:srgbClr val="660033"/>
              </a:solidFill>
              <a:latin typeface="黑体" panose="02010600030101010101" pitchFamily="2" charset="-122"/>
              <a:ea typeface="黑体" panose="02010600030101010101" pitchFamily="2" charset="-122"/>
            </a:endParaRPr>
          </a:p>
          <a:p>
            <a:pPr eaLnBrk="1" hangingPunct="1">
              <a:lnSpc>
                <a:spcPct val="11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2700" b="1" smtClean="0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                                管理存储过程</a:t>
            </a:r>
            <a:r>
              <a:rPr lang="zh-CN" altLang="en-US" sz="2800" b="1" smtClean="0">
                <a:latin typeface="Tahoma" panose="020B0604030504040204" pitchFamily="34" charset="0"/>
              </a:rPr>
              <a:t> </a:t>
            </a:r>
            <a:endParaRPr lang="zh-CN" altLang="pt-BR" sz="2800" b="1" smtClean="0">
              <a:latin typeface="Tahoma" panose="020B0604030504040204" pitchFamily="34" charset="0"/>
            </a:endParaRPr>
          </a:p>
          <a:p>
            <a:pPr eaLnBrk="1" hangingPunct="1">
              <a:lnSpc>
                <a:spcPct val="11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pt-BR" altLang="zh-CN" sz="2800" b="1" smtClean="0">
                <a:latin typeface="Tahoma" panose="020B0604030504040204" pitchFamily="34" charset="0"/>
              </a:rPr>
              <a:t>    </a:t>
            </a:r>
            <a:r>
              <a:rPr lang="zh-CN" altLang="pt-BR" sz="2800" b="1" smtClean="0">
                <a:latin typeface="Tahoma" panose="020B0604030504040204" pitchFamily="34" charset="0"/>
              </a:rPr>
              <a:t>（</a:t>
            </a:r>
            <a:r>
              <a:rPr lang="pt-BR" altLang="zh-CN" sz="2800" b="1" smtClean="0">
                <a:latin typeface="Tahoma" panose="020B0604030504040204" pitchFamily="34" charset="0"/>
              </a:rPr>
              <a:t>1</a:t>
            </a:r>
            <a:r>
              <a:rPr lang="zh-CN" altLang="pt-BR" sz="2800" b="1" smtClean="0">
                <a:latin typeface="Tahoma" panose="020B0604030504040204" pitchFamily="34" charset="0"/>
              </a:rPr>
              <a:t>）查看存储过程</a:t>
            </a:r>
            <a:r>
              <a:rPr lang="zh-CN" altLang="pt-BR" sz="28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 </a:t>
            </a:r>
            <a:endParaRPr lang="zh-CN" altLang="en-US" sz="2800" b="1" smtClean="0"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</a:endParaRPr>
          </a:p>
        </p:txBody>
      </p:sp>
      <p:pic>
        <p:nvPicPr>
          <p:cNvPr id="9318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38" t="33507" r="19821" b="6294"/>
          <a:stretch>
            <a:fillRect/>
          </a:stretch>
        </p:blipFill>
        <p:spPr bwMode="auto">
          <a:xfrm>
            <a:off x="1258888" y="2708275"/>
            <a:ext cx="5976937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68512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6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16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3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3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735"/>
            <a:ext cx="9144000" cy="3145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1" y="4198018"/>
            <a:ext cx="9115400" cy="2183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768" y="3597943"/>
            <a:ext cx="56769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203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686" name="Rectangle 6"/>
          <p:cNvSpPr>
            <a:spLocks noChangeArrowheads="1"/>
          </p:cNvSpPr>
          <p:nvPr/>
        </p:nvSpPr>
        <p:spPr bwMode="auto">
          <a:xfrm>
            <a:off x="1150938" y="214313"/>
            <a:ext cx="7793037" cy="622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>
              <a:buFontTx/>
              <a:buNone/>
              <a:defRPr/>
            </a:pPr>
            <a:r>
              <a:rPr lang="zh-CN" altLang="en-US" sz="36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幼圆" panose="02010509060101010101" pitchFamily="49" charset="-122"/>
              </a:rPr>
              <a:t>四、管理存储过程</a:t>
            </a:r>
          </a:p>
        </p:txBody>
      </p:sp>
      <p:sp>
        <p:nvSpPr>
          <p:cNvPr id="711687" name="Rectangle 7"/>
          <p:cNvSpPr>
            <a:spLocks noChangeArrowheads="1"/>
          </p:cNvSpPr>
          <p:nvPr/>
        </p:nvSpPr>
        <p:spPr bwMode="auto">
          <a:xfrm>
            <a:off x="611188" y="1196975"/>
            <a:ext cx="7993062" cy="15113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altLang="zh-CN" sz="2700" b="1" smtClean="0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4. </a:t>
            </a:r>
            <a:r>
              <a:rPr lang="zh-CN" altLang="en-US" sz="2700" b="1" smtClean="0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使用</a:t>
            </a:r>
            <a:r>
              <a:rPr lang="zh-CN" altLang="en-US" sz="2700" b="1" smtClean="0">
                <a:solidFill>
                  <a:srgbClr val="660033"/>
                </a:solidFill>
                <a:ea typeface="黑体" panose="02010600030101010101" pitchFamily="2" charset="-122"/>
              </a:rPr>
              <a:t>“</a:t>
            </a:r>
            <a:r>
              <a:rPr lang="en-US" altLang="zh-CN" sz="2700" b="1" smtClean="0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SQL Server Management Studio</a:t>
            </a:r>
            <a:r>
              <a:rPr lang="en-US" altLang="zh-CN" sz="2700" b="1" smtClean="0">
                <a:solidFill>
                  <a:srgbClr val="660033"/>
                </a:solidFill>
                <a:ea typeface="黑体" panose="02010600030101010101" pitchFamily="2" charset="-122"/>
              </a:rPr>
              <a:t>”</a:t>
            </a:r>
            <a:endParaRPr lang="en-US" altLang="zh-CN" sz="2700" b="1" smtClean="0">
              <a:solidFill>
                <a:srgbClr val="660033"/>
              </a:solidFill>
              <a:latin typeface="黑体" panose="02010600030101010101" pitchFamily="2" charset="-122"/>
              <a:ea typeface="黑体" panose="02010600030101010101" pitchFamily="2" charset="-122"/>
            </a:endParaRPr>
          </a:p>
          <a:p>
            <a:pPr eaLnBrk="1" hangingPunct="1">
              <a:lnSpc>
                <a:spcPct val="11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2700" b="1" smtClean="0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                                管理存储过程</a:t>
            </a:r>
            <a:r>
              <a:rPr lang="zh-CN" altLang="en-US" sz="2800" b="1" smtClean="0">
                <a:latin typeface="Tahoma" panose="020B0604030504040204" pitchFamily="34" charset="0"/>
              </a:rPr>
              <a:t> </a:t>
            </a:r>
            <a:endParaRPr lang="zh-CN" altLang="pt-BR" sz="2800" b="1" smtClean="0">
              <a:latin typeface="Tahoma" panose="020B0604030504040204" pitchFamily="34" charset="0"/>
            </a:endParaRPr>
          </a:p>
          <a:p>
            <a:pPr eaLnBrk="1" hangingPunct="1">
              <a:lnSpc>
                <a:spcPct val="11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pt-BR" altLang="zh-CN" sz="2800" b="1" smtClean="0">
                <a:latin typeface="Tahoma" panose="020B0604030504040204" pitchFamily="34" charset="0"/>
              </a:rPr>
              <a:t>    </a:t>
            </a:r>
            <a:r>
              <a:rPr lang="zh-CN" altLang="pt-BR" sz="2800" b="1" smtClean="0">
                <a:latin typeface="Tahoma" panose="020B0604030504040204" pitchFamily="34" charset="0"/>
              </a:rPr>
              <a:t>（</a:t>
            </a:r>
            <a:r>
              <a:rPr lang="pt-BR" altLang="zh-CN" sz="2800" b="1" smtClean="0">
                <a:latin typeface="Tahoma" panose="020B0604030504040204" pitchFamily="34" charset="0"/>
              </a:rPr>
              <a:t>2</a:t>
            </a:r>
            <a:r>
              <a:rPr lang="zh-CN" altLang="pt-BR" sz="2800" b="1" smtClean="0">
                <a:latin typeface="Tahoma" panose="020B0604030504040204" pitchFamily="34" charset="0"/>
              </a:rPr>
              <a:t>）修改存储过程</a:t>
            </a:r>
            <a:r>
              <a:rPr lang="zh-CN" altLang="pt-BR" sz="28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 </a:t>
            </a:r>
            <a:endParaRPr lang="zh-CN" altLang="en-US" sz="2800" b="1" smtClean="0"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</a:endParaRPr>
          </a:p>
        </p:txBody>
      </p:sp>
      <p:pic>
        <p:nvPicPr>
          <p:cNvPr id="1812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63" t="33681" r="23993" b="5853"/>
          <a:stretch>
            <a:fillRect/>
          </a:stretch>
        </p:blipFill>
        <p:spPr bwMode="auto">
          <a:xfrm>
            <a:off x="1331913" y="2643188"/>
            <a:ext cx="5761037" cy="421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97615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6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16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1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1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686" name="Rectangle 6"/>
          <p:cNvSpPr>
            <a:spLocks noChangeArrowheads="1"/>
          </p:cNvSpPr>
          <p:nvPr/>
        </p:nvSpPr>
        <p:spPr bwMode="auto">
          <a:xfrm>
            <a:off x="1150938" y="214313"/>
            <a:ext cx="7793037" cy="622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>
              <a:buFontTx/>
              <a:buNone/>
              <a:defRPr/>
            </a:pPr>
            <a:r>
              <a:rPr lang="zh-CN" altLang="en-US" sz="36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幼圆" panose="02010509060101010101" pitchFamily="49" charset="-122"/>
              </a:rPr>
              <a:t>四、管理存储过程</a:t>
            </a:r>
          </a:p>
        </p:txBody>
      </p:sp>
      <p:sp>
        <p:nvSpPr>
          <p:cNvPr id="711687" name="Rectangle 7"/>
          <p:cNvSpPr>
            <a:spLocks noChangeArrowheads="1"/>
          </p:cNvSpPr>
          <p:nvPr/>
        </p:nvSpPr>
        <p:spPr bwMode="auto">
          <a:xfrm>
            <a:off x="611188" y="1196975"/>
            <a:ext cx="7993062" cy="15113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altLang="zh-CN" sz="2700" b="1" smtClean="0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4. </a:t>
            </a:r>
            <a:r>
              <a:rPr lang="zh-CN" altLang="en-US" sz="2700" b="1" smtClean="0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使用</a:t>
            </a:r>
            <a:r>
              <a:rPr lang="zh-CN" altLang="en-US" sz="2700" b="1" smtClean="0">
                <a:solidFill>
                  <a:srgbClr val="660033"/>
                </a:solidFill>
                <a:ea typeface="黑体" panose="02010600030101010101" pitchFamily="2" charset="-122"/>
              </a:rPr>
              <a:t>“</a:t>
            </a:r>
            <a:r>
              <a:rPr lang="en-US" altLang="zh-CN" sz="2700" b="1" smtClean="0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SQL Server Management Studio</a:t>
            </a:r>
            <a:r>
              <a:rPr lang="en-US" altLang="zh-CN" sz="2700" b="1" smtClean="0">
                <a:solidFill>
                  <a:srgbClr val="660033"/>
                </a:solidFill>
                <a:ea typeface="黑体" panose="02010600030101010101" pitchFamily="2" charset="-122"/>
              </a:rPr>
              <a:t>”</a:t>
            </a:r>
            <a:endParaRPr lang="en-US" altLang="zh-CN" sz="2700" b="1" smtClean="0">
              <a:solidFill>
                <a:srgbClr val="660033"/>
              </a:solidFill>
              <a:latin typeface="黑体" panose="02010600030101010101" pitchFamily="2" charset="-122"/>
              <a:ea typeface="黑体" panose="02010600030101010101" pitchFamily="2" charset="-122"/>
            </a:endParaRPr>
          </a:p>
          <a:p>
            <a:pPr eaLnBrk="1" hangingPunct="1">
              <a:lnSpc>
                <a:spcPct val="11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2700" b="1" smtClean="0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                                管理存储过程</a:t>
            </a:r>
            <a:r>
              <a:rPr lang="zh-CN" altLang="en-US" sz="2800" b="1" smtClean="0">
                <a:latin typeface="Tahoma" panose="020B0604030504040204" pitchFamily="34" charset="0"/>
              </a:rPr>
              <a:t> </a:t>
            </a:r>
            <a:endParaRPr lang="zh-CN" altLang="pt-BR" sz="2800" b="1" smtClean="0">
              <a:latin typeface="Tahoma" panose="020B0604030504040204" pitchFamily="34" charset="0"/>
            </a:endParaRPr>
          </a:p>
          <a:p>
            <a:pPr eaLnBrk="1" hangingPunct="1">
              <a:lnSpc>
                <a:spcPct val="11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pt-BR" altLang="zh-CN" sz="2800" b="1" smtClean="0">
                <a:latin typeface="Tahoma" panose="020B0604030504040204" pitchFamily="34" charset="0"/>
              </a:rPr>
              <a:t>    </a:t>
            </a:r>
            <a:r>
              <a:rPr lang="zh-CN" altLang="pt-BR" sz="2800" b="1" smtClean="0">
                <a:latin typeface="Tahoma" panose="020B0604030504040204" pitchFamily="34" charset="0"/>
              </a:rPr>
              <a:t>（</a:t>
            </a:r>
            <a:r>
              <a:rPr lang="pt-BR" altLang="zh-CN" sz="2800" b="1" smtClean="0">
                <a:latin typeface="Tahoma" panose="020B0604030504040204" pitchFamily="34" charset="0"/>
              </a:rPr>
              <a:t>3</a:t>
            </a:r>
            <a:r>
              <a:rPr lang="zh-CN" altLang="pt-BR" sz="2800" b="1" smtClean="0">
                <a:latin typeface="Tahoma" panose="020B0604030504040204" pitchFamily="34" charset="0"/>
              </a:rPr>
              <a:t>）删除存储过程</a:t>
            </a:r>
            <a:r>
              <a:rPr lang="zh-CN" altLang="pt-BR" sz="28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 </a:t>
            </a:r>
            <a:endParaRPr lang="zh-CN" altLang="en-US" sz="2800" b="1" smtClean="0"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</a:endParaRPr>
          </a:p>
        </p:txBody>
      </p:sp>
      <p:pic>
        <p:nvPicPr>
          <p:cNvPr id="1833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0" t="32214" r="18025" b="4938"/>
          <a:stretch>
            <a:fillRect/>
          </a:stretch>
        </p:blipFill>
        <p:spPr bwMode="auto">
          <a:xfrm>
            <a:off x="1187450" y="2708275"/>
            <a:ext cx="59055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74231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6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16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3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3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">
            <a:extLst>
              <a:ext uri="{FF2B5EF4-FFF2-40B4-BE49-F238E27FC236}">
                <a16:creationId xmlns="" xmlns:a16="http://schemas.microsoft.com/office/drawing/2014/main" id="{516BF6B3-EDF1-402F-A1EF-2B4C2C482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5.4 Programming for Transactions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B0211E50-87FC-43F2-89F1-96F911558283}"/>
              </a:ext>
            </a:extLst>
          </p:cNvPr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50180" name="Rectangle 6">
            <a:extLst>
              <a:ext uri="{FF2B5EF4-FFF2-40B4-BE49-F238E27FC236}">
                <a16:creationId xmlns="" xmlns:a16="http://schemas.microsoft.com/office/drawing/2014/main" id="{A795E5C4-BCDA-4B06-A70F-56C0BB819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981075"/>
            <a:ext cx="8948738" cy="551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200" dirty="0">
                <a:solidFill>
                  <a:schemeClr val="folHlink"/>
                </a:solidFill>
                <a:latin typeface="Times New Roman" panose="02020603050405020304" pitchFamily="18" charset="0"/>
              </a:rPr>
              <a:t>[5] </a:t>
            </a:r>
            <a:r>
              <a:rPr lang="en-US" altLang="zh-CN" sz="2200" u="sng" dirty="0">
                <a:solidFill>
                  <a:schemeClr val="folHlink"/>
                </a:solidFill>
                <a:latin typeface="Times New Roman" panose="02020603050405020304" pitchFamily="18" charset="0"/>
              </a:rPr>
              <a:t>Example 5.4.1:</a:t>
            </a:r>
            <a:r>
              <a:rPr lang="en-US" altLang="zh-CN" sz="2200" dirty="0">
                <a:solidFill>
                  <a:schemeClr val="folHlink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 Inconsistent View of Data</a:t>
            </a: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. 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(p245)</a:t>
            </a:r>
          </a:p>
          <a:p>
            <a:pPr eaLnBrk="1" hangingPunct="1">
              <a:lnSpc>
                <a:spcPct val="110000"/>
              </a:lnSpc>
              <a:spcBef>
                <a:spcPts val="1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a) </a:t>
            </a: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初态：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A depositor(</a:t>
            </a: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储户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) has two bank accounts in a table A, represented   as distinct rows with </a:t>
            </a:r>
            <a:r>
              <a:rPr lang="en-US" altLang="zh-CN" sz="2000" u="sng" dirty="0">
                <a:solidFill>
                  <a:srgbClr val="C00000"/>
                </a:solidFill>
                <a:latin typeface="Times New Roman" panose="02020603050405020304" pitchFamily="18" charset="0"/>
              </a:rPr>
              <a:t>unique account ID ”aid”  with values A1 and A2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. Assume  we  start  with  </a:t>
            </a:r>
            <a:r>
              <a:rPr lang="en-US" altLang="zh-CN" sz="2000" u="sng" dirty="0">
                <a:solidFill>
                  <a:srgbClr val="C00000"/>
                </a:solidFill>
                <a:latin typeface="Times New Roman" panose="02020603050405020304" pitchFamily="18" charset="0"/>
              </a:rPr>
              <a:t>A1.balance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containing  $900.00  and  </a:t>
            </a:r>
            <a:r>
              <a:rPr lang="en-US" altLang="zh-CN" sz="2000" u="sng" dirty="0">
                <a:solidFill>
                  <a:srgbClr val="C00000"/>
                </a:solidFill>
                <a:latin typeface="Times New Roman" panose="02020603050405020304" pitchFamily="18" charset="0"/>
              </a:rPr>
              <a:t>A2.balance</a:t>
            </a:r>
            <a:r>
              <a:rPr lang="en-US" altLang="zh-CN" sz="2000" u="sng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containing $100.00.</a:t>
            </a:r>
          </a:p>
          <a:p>
            <a:pPr eaLnBrk="1" hangingPunct="1">
              <a:lnSpc>
                <a:spcPct val="110000"/>
              </a:lnSpc>
              <a:spcBef>
                <a:spcPts val="1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b) </a:t>
            </a: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处理进程：</a:t>
            </a:r>
            <a:r>
              <a:rPr lang="en-US" altLang="zh-CN" sz="2000" u="sng" dirty="0">
                <a:solidFill>
                  <a:srgbClr val="C00000"/>
                </a:solidFill>
                <a:latin typeface="Times New Roman" panose="02020603050405020304" pitchFamily="18" charset="0"/>
              </a:rPr>
              <a:t>Process P1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wants to move $400.00 from account A1 to A2, to even out the balance. </a:t>
            </a:r>
            <a:r>
              <a:rPr lang="en-US" altLang="zh-CN" sz="2000" u="sng" dirty="0">
                <a:solidFill>
                  <a:srgbClr val="C00000"/>
                </a:solidFill>
                <a:latin typeface="Times New Roman" panose="02020603050405020304" pitchFamily="18" charset="0"/>
              </a:rPr>
              <a:t>Process P2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is running to perform a credit check on this depositor,  requiring a total  at least  $900.00  before the depositor will be allowed  to take out a credit card.</a:t>
            </a: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</a:rPr>
              <a:t>  </a:t>
            </a:r>
            <a:endParaRPr lang="en-US" altLang="zh-CN" sz="2000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" name="组合 4">
            <a:extLst>
              <a:ext uri="{FF2B5EF4-FFF2-40B4-BE49-F238E27FC236}">
                <a16:creationId xmlns="" xmlns:a16="http://schemas.microsoft.com/office/drawing/2014/main" id="{D12F4971-03C4-49A6-BDB5-EC676DDE95AA}"/>
              </a:ext>
            </a:extLst>
          </p:cNvPr>
          <p:cNvGrpSpPr>
            <a:grpSpLocks/>
          </p:cNvGrpSpPr>
          <p:nvPr/>
        </p:nvGrpSpPr>
        <p:grpSpPr bwMode="auto">
          <a:xfrm>
            <a:off x="971600" y="5086927"/>
            <a:ext cx="1873126" cy="676564"/>
            <a:chOff x="930796" y="5861202"/>
            <a:chExt cx="2088232" cy="675885"/>
          </a:xfrm>
        </p:grpSpPr>
        <p:sp>
          <p:nvSpPr>
            <p:cNvPr id="7" name="左弧形箭头 6">
              <a:extLst>
                <a:ext uri="{FF2B5EF4-FFF2-40B4-BE49-F238E27FC236}">
                  <a16:creationId xmlns="" xmlns:a16="http://schemas.microsoft.com/office/drawing/2014/main" id="{CA6EDD04-4EFE-4B82-8A9D-BF7D807F8CE6}"/>
                </a:ext>
              </a:extLst>
            </p:cNvPr>
            <p:cNvSpPr/>
            <p:nvPr/>
          </p:nvSpPr>
          <p:spPr bwMode="auto">
            <a:xfrm>
              <a:off x="2721759" y="5919727"/>
              <a:ext cx="297269" cy="617360"/>
            </a:xfrm>
            <a:prstGeom prst="curvedRightArrow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hangingPunct="1">
                <a:defRPr/>
              </a:pPr>
              <a:endParaRPr lang="zh-CN" altLang="en-US" sz="1800" u="sng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楷体_GB2312" pitchFamily="49" charset="-122"/>
              </a:endParaRPr>
            </a:p>
          </p:txBody>
        </p:sp>
        <p:sp>
          <p:nvSpPr>
            <p:cNvPr id="50187" name="TextBox 3">
              <a:extLst>
                <a:ext uri="{FF2B5EF4-FFF2-40B4-BE49-F238E27FC236}">
                  <a16:creationId xmlns="" xmlns:a16="http://schemas.microsoft.com/office/drawing/2014/main" id="{4571F83B-A1ED-4544-886A-929BB3EBE9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0796" y="5861202"/>
              <a:ext cx="1728192" cy="6456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dirty="0">
                  <a:solidFill>
                    <a:srgbClr val="002060"/>
                  </a:solidFill>
                  <a:latin typeface="+mn-lt"/>
                </a:rPr>
                <a:t>P1 move: -400</a:t>
              </a:r>
            </a:p>
            <a:p>
              <a:pPr algn="ctr" eaLnBrk="1" hangingPunct="1">
                <a:spcBef>
                  <a:spcPts val="0"/>
                </a:spcBef>
              </a:pPr>
              <a:r>
                <a:rPr lang="en-US" altLang="zh-CN" sz="1800" dirty="0">
                  <a:solidFill>
                    <a:srgbClr val="002060"/>
                  </a:solidFill>
                  <a:latin typeface="+mn-lt"/>
                </a:rPr>
                <a:t>                 +400</a:t>
              </a:r>
            </a:p>
          </p:txBody>
        </p:sp>
      </p:grpSp>
      <p:grpSp>
        <p:nvGrpSpPr>
          <p:cNvPr id="4" name="组合 8">
            <a:extLst>
              <a:ext uri="{FF2B5EF4-FFF2-40B4-BE49-F238E27FC236}">
                <a16:creationId xmlns="" xmlns:a16="http://schemas.microsoft.com/office/drawing/2014/main" id="{C41C532F-47FF-453E-B2CA-5E27A8D28FB4}"/>
              </a:ext>
            </a:extLst>
          </p:cNvPr>
          <p:cNvGrpSpPr>
            <a:grpSpLocks/>
          </p:cNvGrpSpPr>
          <p:nvPr/>
        </p:nvGrpSpPr>
        <p:grpSpPr bwMode="auto">
          <a:xfrm>
            <a:off x="5580112" y="5085184"/>
            <a:ext cx="2951163" cy="706438"/>
            <a:chOff x="6084169" y="5817458"/>
            <a:chExt cx="2952327" cy="707886"/>
          </a:xfrm>
        </p:grpSpPr>
        <p:sp>
          <p:nvSpPr>
            <p:cNvPr id="10" name="右弧形箭头 9">
              <a:extLst>
                <a:ext uri="{FF2B5EF4-FFF2-40B4-BE49-F238E27FC236}">
                  <a16:creationId xmlns="" xmlns:a16="http://schemas.microsoft.com/office/drawing/2014/main" id="{BF3ACAFB-476E-48D5-8EB9-3AE6F8069F20}"/>
                </a:ext>
              </a:extLst>
            </p:cNvPr>
            <p:cNvSpPr/>
            <p:nvPr/>
          </p:nvSpPr>
          <p:spPr bwMode="auto">
            <a:xfrm>
              <a:off x="6084169" y="5877907"/>
              <a:ext cx="276334" cy="647437"/>
            </a:xfrm>
            <a:prstGeom prst="curvedLeftArrow">
              <a:avLst>
                <a:gd name="adj1" fmla="val 41507"/>
                <a:gd name="adj2" fmla="val 50000"/>
                <a:gd name="adj3" fmla="val 25000"/>
              </a:avLst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zh-CN" altLang="en-US" sz="1800" u="sng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楷体_GB2312" pitchFamily="49" charset="-122"/>
              </a:endParaRPr>
            </a:p>
          </p:txBody>
        </p:sp>
        <p:sp>
          <p:nvSpPr>
            <p:cNvPr id="50185" name="TextBox 8">
              <a:extLst>
                <a:ext uri="{FF2B5EF4-FFF2-40B4-BE49-F238E27FC236}">
                  <a16:creationId xmlns="" xmlns:a16="http://schemas.microsoft.com/office/drawing/2014/main" id="{F1D014F8-FDF9-4E97-9E71-1029EDA17B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23326" y="5817458"/>
              <a:ext cx="2613170" cy="647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800" dirty="0">
                  <a:solidFill>
                    <a:srgbClr val="002060"/>
                  </a:solidFill>
                  <a:latin typeface="+mn-lt"/>
                </a:rPr>
                <a:t>P2 check:   A1.banlance                                                                  +A2.banlance&gt;=900</a:t>
              </a:r>
            </a:p>
          </p:txBody>
        </p:sp>
      </p:grpSp>
      <p:graphicFrame>
        <p:nvGraphicFramePr>
          <p:cNvPr id="11" name="表格 10">
            <a:extLst>
              <a:ext uri="{FF2B5EF4-FFF2-40B4-BE49-F238E27FC236}">
                <a16:creationId xmlns="" xmlns:a16="http://schemas.microsoft.com/office/drawing/2014/main" id="{373B9E42-DDC7-4A6C-857F-9757E85FE68E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19379206"/>
              </p:ext>
            </p:extLst>
          </p:nvPr>
        </p:nvGraphicFramePr>
        <p:xfrm>
          <a:off x="3059832" y="4724757"/>
          <a:ext cx="2343720" cy="1080507"/>
        </p:xfrm>
        <a:graphic>
          <a:graphicData uri="http://schemas.openxmlformats.org/drawingml/2006/table">
            <a:tbl>
              <a:tblPr>
                <a:effectLst>
                  <a:innerShdw blurRad="114300">
                    <a:prstClr val="black"/>
                  </a:innerShdw>
                </a:effectLst>
                <a:tableStyleId>{5C22544A-7EE6-4342-B048-85BDC9FD1C3A}</a:tableStyleId>
              </a:tblPr>
              <a:tblGrid>
                <a:gridCol w="11195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324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account</a:t>
                      </a:r>
                      <a:endParaRPr lang="en-US" sz="1800" b="1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 err="1"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banlance</a:t>
                      </a:r>
                      <a:endParaRPr lang="en-US" sz="1800" b="1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+mn-lt"/>
                        </a:rPr>
                        <a:t>A1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  <a:latin typeface="+mn-lt"/>
                        </a:rPr>
                        <a:t>900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+mn-lt"/>
                        </a:rPr>
                        <a:t>A2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effectLst/>
                          <a:latin typeface="+mn-lt"/>
                        </a:rPr>
                        <a:t>100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">
            <a:extLst>
              <a:ext uri="{FF2B5EF4-FFF2-40B4-BE49-F238E27FC236}">
                <a16:creationId xmlns="" xmlns:a16="http://schemas.microsoft.com/office/drawing/2014/main" id="{6CC8B347-3535-4356-9827-2B913B509D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5.4 Programming for Transactions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5DEC12E-0361-4DBE-B055-2CE8683C41D0}"/>
              </a:ext>
            </a:extLst>
          </p:cNvPr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51215" name="Rectangle 6">
            <a:extLst>
              <a:ext uri="{FF2B5EF4-FFF2-40B4-BE49-F238E27FC236}">
                <a16:creationId xmlns="" xmlns:a16="http://schemas.microsoft.com/office/drawing/2014/main" id="{9730B582-567B-46A1-9FCD-5F796866F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663" y="993775"/>
            <a:ext cx="6816725" cy="4476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c) An 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inconsistent schedule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(No Lock) of operations is below:</a:t>
            </a:r>
          </a:p>
        </p:txBody>
      </p:sp>
      <p:graphicFrame>
        <p:nvGraphicFramePr>
          <p:cNvPr id="620614" name="Group 70">
            <a:extLst>
              <a:ext uri="{FF2B5EF4-FFF2-40B4-BE49-F238E27FC236}">
                <a16:creationId xmlns="" xmlns:a16="http://schemas.microsoft.com/office/drawing/2014/main" id="{8BF9B322-4A7F-49C9-9200-A6CA6D222D24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7240738"/>
              </p:ext>
            </p:extLst>
          </p:nvPr>
        </p:nvGraphicFramePr>
        <p:xfrm>
          <a:off x="314325" y="1412776"/>
          <a:ext cx="8604250" cy="5035292"/>
        </p:xfrm>
        <a:graphic>
          <a:graphicData uri="http://schemas.openxmlformats.org/drawingml/2006/table">
            <a:tbl>
              <a:tblPr/>
              <a:tblGrid>
                <a:gridCol w="40326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57155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446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Process P1 (Write) </a:t>
                      </a: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Process P2 (Read) 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6390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update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A set balance = balance - 400.00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          where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A.aid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= ‘A1’;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(Now 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A1.balance = $500.00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update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A set balance = balance +400.00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          where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A.aid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= ‘A2’;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(Now A2.balance = $500.00) </a:t>
                      </a: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Int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bal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 sum = 0.00;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select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A.balance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into: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bal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from A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             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where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A.aid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= ’A1’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sum = sum +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bal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; (Now sum = $500.00)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select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A.balance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into  :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bal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from A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             where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A.aid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= ’A2’;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sum = sum +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bal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; (for A2=100, sum=$600.00)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(Because reading loss $400.00,  so the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Credit Card issuance refused.  </a:t>
                      </a:r>
                      <a:r>
                        <a:rPr kumimoji="0" lang="en-US" altLang="zh-CN" sz="1800" b="1" i="1" u="sng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ERROR</a:t>
                      </a:r>
                      <a:r>
                        <a:rPr kumimoji="0" lang="en-US" altLang="zh-CN" sz="18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!!!) 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">
            <a:extLst>
              <a:ext uri="{FF2B5EF4-FFF2-40B4-BE49-F238E27FC236}">
                <a16:creationId xmlns="" xmlns:a16="http://schemas.microsoft.com/office/drawing/2014/main" id="{2ED8F460-69E2-4041-8130-2078973E95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5.4 Programming for Transactions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7EE352D-B0C5-45C0-B638-D6587CB0DC16}"/>
              </a:ext>
            </a:extLst>
          </p:cNvPr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52239" name="Rectangle 6">
            <a:extLst>
              <a:ext uri="{FF2B5EF4-FFF2-40B4-BE49-F238E27FC236}">
                <a16:creationId xmlns="" xmlns:a16="http://schemas.microsoft.com/office/drawing/2014/main" id="{6C2344FB-F8E4-4B5A-B549-0186B55E8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663" y="993775"/>
            <a:ext cx="6816725" cy="4476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c) An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inconsistent schedule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(No Lock) of operations is below:</a:t>
            </a:r>
          </a:p>
        </p:txBody>
      </p:sp>
      <p:graphicFrame>
        <p:nvGraphicFramePr>
          <p:cNvPr id="7" name="Group 70">
            <a:extLst>
              <a:ext uri="{FF2B5EF4-FFF2-40B4-BE49-F238E27FC236}">
                <a16:creationId xmlns="" xmlns:a16="http://schemas.microsoft.com/office/drawing/2014/main" id="{87A6C659-F81D-4AC7-9780-978A73093E9D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80937885"/>
              </p:ext>
            </p:extLst>
          </p:nvPr>
        </p:nvGraphicFramePr>
        <p:xfrm>
          <a:off x="314325" y="1412776"/>
          <a:ext cx="8604250" cy="5035292"/>
        </p:xfrm>
        <a:graphic>
          <a:graphicData uri="http://schemas.openxmlformats.org/drawingml/2006/table">
            <a:tbl>
              <a:tblPr/>
              <a:tblGrid>
                <a:gridCol w="40326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57155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446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Process P1 (Write) </a:t>
                      </a: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Process P2 (Read) 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6390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update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A set balance = balance - 400.00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          where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A.aid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= ‘A1’;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(Now 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A1.balance = $500.00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update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A set balance = balance +400.00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          where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A.aid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= ‘A2’;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(Now A2.balance = $500.00) </a:t>
                      </a: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Int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bal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 sum = 0.00;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select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A.balance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into: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bal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from A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             where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A.aid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= ’A1’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sum = sum +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bal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; (Now sum = $500.00)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select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A.balance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into  :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bal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from A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             where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A.aid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= ’A2’;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sum = sum +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bal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; (for A2=100, sum=$600.00)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(Because reading loss $400.00,  so the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Credit Card issuance refused.  </a:t>
                      </a:r>
                      <a:r>
                        <a:rPr kumimoji="0" lang="en-US" altLang="zh-CN" sz="18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ERROR</a:t>
                      </a:r>
                      <a:r>
                        <a:rPr kumimoji="0" lang="en-US" altLang="zh-CN" sz="18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!!!) 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2240" name="Rectangle 6">
            <a:extLst>
              <a:ext uri="{FF2B5EF4-FFF2-40B4-BE49-F238E27FC236}">
                <a16:creationId xmlns="" xmlns:a16="http://schemas.microsoft.com/office/drawing/2014/main" id="{F3E773B5-980C-4713-BB15-7A67E8271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20" y="5733256"/>
            <a:ext cx="8640960" cy="8826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d) the 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Consistent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schedule with transaction  may act as:</a:t>
            </a:r>
            <a:endParaRPr lang="en-US" altLang="zh-CN" sz="2000" dirty="0">
              <a:solidFill>
                <a:srgbClr val="7030A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	T1 then T2   or  T2 then T1 .          This is Called  </a:t>
            </a:r>
            <a:r>
              <a:rPr lang="en-US" altLang="zh-CN" sz="2000" i="1" u="sng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Serializability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1600" i="1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(</a:t>
            </a:r>
            <a:r>
              <a:rPr lang="zh-CN" altLang="en-US" sz="1600" i="1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可串行化</a:t>
            </a:r>
            <a:r>
              <a:rPr lang="en-US" altLang="zh-CN" sz="1600" i="1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">
            <a:extLst>
              <a:ext uri="{FF2B5EF4-FFF2-40B4-BE49-F238E27FC236}">
                <a16:creationId xmlns="" xmlns:a16="http://schemas.microsoft.com/office/drawing/2014/main" id="{75748CDE-9F0B-4E3D-BE6D-021439E69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5.4 Programming for Transactions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AC5A45AF-CF84-4D6E-A59F-2ADD2BF03C0D}"/>
              </a:ext>
            </a:extLst>
          </p:cNvPr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54276" name="Rectangle 6">
            <a:extLst>
              <a:ext uri="{FF2B5EF4-FFF2-40B4-BE49-F238E27FC236}">
                <a16:creationId xmlns="" xmlns:a16="http://schemas.microsoft.com/office/drawing/2014/main" id="{37AA5CF8-59C1-4E3C-A8A3-58D6899D5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52326"/>
            <a:ext cx="9144000" cy="586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[3] </a:t>
            </a:r>
            <a:r>
              <a:rPr lang="en-US" altLang="zh-CN" sz="2400" dirty="0">
                <a:solidFill>
                  <a:schemeClr val="folHlink"/>
                </a:solidFill>
                <a:latin typeface="Arial Narrow" panose="020B0606020202030204" pitchFamily="34" charset="0"/>
              </a:rPr>
              <a:t>Example 5.4.1 </a:t>
            </a:r>
            <a:r>
              <a:rPr lang="en-US" altLang="zh-CN" sz="2400" dirty="0">
                <a:solidFill>
                  <a:srgbClr val="002060"/>
                </a:solidFill>
                <a:latin typeface="Arial Narrow" panose="020B0606020202030204" pitchFamily="34" charset="0"/>
              </a:rPr>
              <a:t> </a:t>
            </a:r>
            <a:r>
              <a:rPr lang="en-US" altLang="zh-CN" sz="2400" dirty="0">
                <a:solidFill>
                  <a:srgbClr val="002060"/>
                </a:solidFill>
                <a:latin typeface="+mn-lt"/>
              </a:rPr>
              <a:t>Transfer money between two account. </a:t>
            </a:r>
            <a:r>
              <a:rPr lang="en-US" altLang="zh-CN" sz="1600" dirty="0">
                <a:solidFill>
                  <a:srgbClr val="002060"/>
                </a:solidFill>
                <a:latin typeface="+mn-lt"/>
              </a:rPr>
              <a:t>(p293)</a:t>
            </a:r>
          </a:p>
          <a:p>
            <a:pPr eaLnBrk="1" hangingPunct="1">
              <a:lnSpc>
                <a:spcPts val="3200"/>
              </a:lnSpc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# include &lt;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stdio.h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&gt;</a:t>
            </a:r>
          </a:p>
          <a:p>
            <a:pPr eaLnBrk="1" hangingPunct="1"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# include “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prompt.h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”</a:t>
            </a:r>
          </a:p>
          <a:p>
            <a:pPr eaLnBrk="1" hangingPunct="1"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int main ( )</a:t>
            </a:r>
          </a:p>
          <a:p>
            <a:pPr eaLnBrk="1" hangingPunct="1">
              <a:lnSpc>
                <a:spcPts val="33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{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begin declare section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   </a:t>
            </a:r>
          </a:p>
          <a:p>
            <a:pPr eaLnBrk="1" hangingPunct="1">
              <a:lnSpc>
                <a:spcPts val="3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	char  </a:t>
            </a:r>
            <a:r>
              <a:rPr lang="en-US" altLang="zh-CN" sz="2000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acc_from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[8]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2000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acc_to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[8]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   double </a:t>
            </a:r>
            <a:r>
              <a:rPr lang="en-US" altLang="zh-CN" sz="2000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tdollar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	</a:t>
            </a:r>
          </a:p>
          <a:p>
            <a:pPr eaLnBrk="1" hangingPunct="1">
              <a:lnSpc>
                <a:spcPts val="3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end declare section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lnSpc>
                <a:spcPts val="3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char 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dollarstr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[8];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ms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[30]=“Enter from &amp; to accounts, dollars for transfer”; </a:t>
            </a:r>
          </a:p>
          <a:p>
            <a:pPr eaLnBrk="1" hangingPunct="1">
              <a:lnSpc>
                <a:spcPts val="3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connect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to default;</a:t>
            </a:r>
          </a:p>
          <a:p>
            <a:pPr eaLnBrk="1" hangingPunct="1">
              <a:lnSpc>
                <a:spcPts val="3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set transaction 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isolation level </a:t>
            </a:r>
            <a:r>
              <a:rPr lang="en-US" altLang="zh-CN" sz="20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serializable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lnSpc>
                <a:spcPct val="15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while (1) { while (prompt(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ms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 1, </a:t>
            </a:r>
            <a:r>
              <a:rPr lang="en-US" altLang="zh-CN" sz="2000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acc_from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,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8, </a:t>
            </a:r>
            <a:r>
              <a:rPr lang="en-US" altLang="zh-CN" sz="2000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acc_to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 8, </a:t>
            </a:r>
            <a:r>
              <a:rPr lang="en-US" altLang="zh-CN" sz="2000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dollarstr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 6)) &gt; 0) 	               || (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scanf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000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dollastr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 “%1f”,  &amp;</a:t>
            </a:r>
            <a:r>
              <a:rPr lang="en-US" altLang="zh-CN" sz="2000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tdollar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) = 1) )    	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/*convert to double*/</a:t>
            </a:r>
          </a:p>
          <a:p>
            <a:pPr eaLnBrk="1" hangingPunct="1">
              <a:lnSpc>
                <a:spcPts val="35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             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printf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(“Invalid input, Input example: 345633, 445623, 100.45\n”); 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1">
            <a:extLst>
              <a:ext uri="{FF2B5EF4-FFF2-40B4-BE49-F238E27FC236}">
                <a16:creationId xmlns="" xmlns:a16="http://schemas.microsoft.com/office/drawing/2014/main" id="{A4475EF5-EBA7-4431-9D29-7C5C1D6A65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5.4 Programming for Transactions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2B26023-B1B6-413F-A1F7-2009BCA829B8}"/>
              </a:ext>
            </a:extLst>
          </p:cNvPr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55300" name="Rectangle 6">
            <a:extLst>
              <a:ext uri="{FF2B5EF4-FFF2-40B4-BE49-F238E27FC236}">
                <a16:creationId xmlns="" xmlns:a16="http://schemas.microsoft.com/office/drawing/2014/main" id="{7E8CC4E5-82C1-4A13-AD78-075DCC32B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08" y="980728"/>
            <a:ext cx="8964488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buClr>
                <a:schemeClr val="hlink"/>
              </a:buClr>
              <a:buSzPct val="65000"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whenever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sqlerror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goto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solidFill>
                  <a:srgbClr val="7030A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do_rollback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lnSpc>
                <a:spcPct val="115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		 	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/* --------Transaction start here --------- */</a:t>
            </a:r>
          </a:p>
          <a:p>
            <a:pPr eaLnBrk="1" hangingPunct="1">
              <a:lnSpc>
                <a:spcPct val="115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exec </a:t>
            </a:r>
            <a:r>
              <a:rPr lang="en-US" altLang="zh-CN" sz="2000" dirty="0" err="1">
                <a:solidFill>
                  <a:srgbClr val="00206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update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accounts set balance=balance - :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tdollar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where acct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=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:</a:t>
            </a:r>
            <a:r>
              <a:rPr lang="en-US" altLang="zh-CN" sz="2000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acc_from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 </a:t>
            </a:r>
          </a:p>
          <a:p>
            <a:pPr eaLnBrk="1" hangingPunct="1">
              <a:lnSpc>
                <a:spcPct val="115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update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accounts set balance=balance + :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tdollar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where acct=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:</a:t>
            </a:r>
            <a:r>
              <a:rPr lang="en-US" altLang="zh-CN" sz="2000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acc_to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lnSpc>
                <a:spcPct val="115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exec </a:t>
            </a:r>
            <a:r>
              <a:rPr lang="en-US" altLang="zh-CN" sz="2000" dirty="0" err="1">
                <a:solidFill>
                  <a:srgbClr val="00206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commit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work;</a:t>
            </a:r>
          </a:p>
          <a:p>
            <a:pPr eaLnBrk="1" hangingPunct="1">
              <a:lnSpc>
                <a:spcPct val="115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		 	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/* --------Transaction end here --------- */</a:t>
            </a:r>
          </a:p>
          <a:p>
            <a:pPr eaLnBrk="1" hangingPunct="1">
              <a:lnSpc>
                <a:spcPct val="115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printf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(“Transfer complete ! \n”);</a:t>
            </a:r>
          </a:p>
          <a:p>
            <a:pPr eaLnBrk="1" hangingPunct="1">
              <a:lnSpc>
                <a:spcPct val="115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loop;</a:t>
            </a:r>
          </a:p>
          <a:p>
            <a:pPr eaLnBrk="1" hangingPunct="1">
              <a:lnSpc>
                <a:spcPct val="115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2000" i="1" dirty="0" err="1">
                <a:solidFill>
                  <a:srgbClr val="7030A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do_rollback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: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rollback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work ;</a:t>
            </a:r>
          </a:p>
          <a:p>
            <a:pPr eaLnBrk="1" hangingPunct="1">
              <a:lnSpc>
                <a:spcPct val="115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         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printf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(“Transfer failed ! \n”);</a:t>
            </a:r>
          </a:p>
          <a:p>
            <a:pPr eaLnBrk="1" hangingPunct="1">
              <a:lnSpc>
                <a:spcPct val="115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           }                                      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/* end of while (1) */</a:t>
            </a:r>
            <a:endParaRPr lang="en-US" altLang="zh-CN" sz="16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15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disconnect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current ;       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/* Disconnect from database */</a:t>
            </a:r>
            <a:endParaRPr lang="en-US" altLang="zh-CN" sz="16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15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return 0;	  </a:t>
            </a:r>
          </a:p>
          <a:p>
            <a:pPr eaLnBrk="1" hangingPunct="1">
              <a:lnSpc>
                <a:spcPct val="115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1">
            <a:extLst>
              <a:ext uri="{FF2B5EF4-FFF2-40B4-BE49-F238E27FC236}">
                <a16:creationId xmlns="" xmlns:a16="http://schemas.microsoft.com/office/drawing/2014/main" id="{BAE9C890-60E3-470F-BC1C-7B91C7CE4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5.4 Programming for Transactions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B0DAD7A8-10D7-4C8B-8986-D760048A1CD7}"/>
              </a:ext>
            </a:extLst>
          </p:cNvPr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625670" name="Rectangle 6">
            <a:extLst>
              <a:ext uri="{FF2B5EF4-FFF2-40B4-BE49-F238E27FC236}">
                <a16:creationId xmlns="" xmlns:a16="http://schemas.microsoft.com/office/drawing/2014/main" id="{50084C3F-6E04-415A-A2F4-72FFB6B2D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95" y="980728"/>
            <a:ext cx="9044305" cy="5516563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609600" indent="-609600"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Arial" panose="020B0604020202020204" pitchFamily="34" charset="0"/>
              </a:rPr>
              <a:t>4. </a:t>
            </a:r>
            <a:r>
              <a:rPr lang="en-US" altLang="zh-CN" sz="2400" dirty="0">
                <a:solidFill>
                  <a:srgbClr val="7030A0"/>
                </a:solidFill>
                <a:latin typeface="Arial" panose="020B0604020202020204" pitchFamily="34" charset="0"/>
              </a:rPr>
              <a:t>Transaction Isolation and Locking</a:t>
            </a:r>
          </a:p>
          <a:p>
            <a:pPr marL="609600" indent="-609600" eaLnBrk="1" hangingPunct="1">
              <a:spcBef>
                <a:spcPct val="1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</a:rPr>
              <a:t>  </a:t>
            </a:r>
            <a:r>
              <a:rPr lang="en-US" altLang="zh-CN" sz="2200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Times New Roman" panose="02020603050405020304" pitchFamily="18" charset="0"/>
              </a:rPr>
              <a:t>[1] How to </a:t>
            </a:r>
            <a:r>
              <a:rPr lang="en-US" altLang="en-US" sz="2200" dirty="0">
                <a:solidFill>
                  <a:srgbClr val="7030A0"/>
                </a:solidFill>
                <a:latin typeface="Times New Roman" panose="02020603050405020304" pitchFamily="18" charset="0"/>
              </a:rPr>
              <a:t>guarantee</a:t>
            </a:r>
            <a:r>
              <a:rPr lang="en-US" altLang="zh-CN" sz="2200" dirty="0">
                <a:solidFill>
                  <a:srgbClr val="7030A0"/>
                </a:solidFill>
                <a:latin typeface="Times New Roman" panose="02020603050405020304" pitchFamily="18" charset="0"/>
              </a:rPr>
              <a:t> the </a:t>
            </a:r>
            <a:r>
              <a:rPr lang="en-US" altLang="zh-CN" sz="2200" u="sng" dirty="0">
                <a:solidFill>
                  <a:srgbClr val="7030A0"/>
                </a:solidFill>
                <a:latin typeface="Times New Roman" panose="02020603050405020304" pitchFamily="18" charset="0"/>
              </a:rPr>
              <a:t>isolation</a:t>
            </a:r>
            <a:r>
              <a:rPr lang="en-US" altLang="zh-CN" sz="2200" dirty="0">
                <a:solidFill>
                  <a:srgbClr val="7030A0"/>
                </a:solidFill>
                <a:latin typeface="Tahoma" panose="020B0604030504040204" pitchFamily="34" charset="0"/>
              </a:rPr>
              <a:t> </a:t>
            </a:r>
            <a:r>
              <a:rPr lang="en-US" altLang="zh-CN" sz="2200" dirty="0">
                <a:solidFill>
                  <a:srgbClr val="7030A0"/>
                </a:solidFill>
                <a:latin typeface="Times New Roman" panose="02020603050405020304" pitchFamily="18" charset="0"/>
              </a:rPr>
              <a:t>of transactions</a:t>
            </a:r>
          </a:p>
          <a:p>
            <a:pPr marL="742950" lvl="1" indent="-285750" eaLnBrk="1" hangingPunct="1">
              <a:lnSpc>
                <a:spcPct val="120000"/>
              </a:lnSpc>
              <a:spcBef>
                <a:spcPct val="25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Ø"/>
              <a:defRPr/>
            </a:pPr>
            <a:r>
              <a:rPr lang="en-US" altLang="zh-CN" sz="1800" dirty="0">
                <a:solidFill>
                  <a:srgbClr val="002060"/>
                </a:solidFill>
                <a:latin typeface="+mn-lt"/>
              </a:rPr>
              <a:t>Transactions  act  as  if  they  are occurring  in serial  order----</a:t>
            </a:r>
            <a:r>
              <a:rPr lang="en-US" altLang="zh-CN" sz="1800" u="sng" dirty="0" err="1">
                <a:solidFill>
                  <a:srgbClr val="C00000"/>
                </a:solidFill>
                <a:latin typeface="+mn-lt"/>
              </a:rPr>
              <a:t>serializability</a:t>
            </a:r>
            <a:endParaRPr lang="en-US" altLang="zh-CN" sz="1800" dirty="0">
              <a:solidFill>
                <a:srgbClr val="C00000"/>
              </a:solidFill>
              <a:latin typeface="+mn-lt"/>
            </a:endParaRPr>
          </a:p>
          <a:p>
            <a:pPr marL="742950" lvl="1" indent="-285750" eaLnBrk="1" hangingPunct="1">
              <a:lnSpc>
                <a:spcPct val="120000"/>
              </a:lnSpc>
              <a:spcBef>
                <a:spcPct val="25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Ø"/>
              <a:defRPr/>
            </a:pPr>
            <a:r>
              <a:rPr lang="en-US" altLang="zh-CN" sz="1800" dirty="0">
                <a:solidFill>
                  <a:srgbClr val="002060"/>
                </a:solidFill>
                <a:latin typeface="+mn-lt"/>
              </a:rPr>
              <a:t>To  implement  the  isolation,  DBMS taken  a</a:t>
            </a:r>
            <a:r>
              <a:rPr lang="en-US" altLang="zh-CN" sz="18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1800" u="sng" dirty="0">
                <a:solidFill>
                  <a:srgbClr val="C00000"/>
                </a:solidFill>
                <a:latin typeface="+mn-lt"/>
              </a:rPr>
              <a:t>database locking</a:t>
            </a:r>
            <a:r>
              <a:rPr lang="en-US" altLang="zh-CN" sz="18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rgbClr val="002060"/>
                </a:solidFill>
                <a:latin typeface="+mn-lt"/>
              </a:rPr>
              <a:t>to control the consistent.</a:t>
            </a:r>
          </a:p>
          <a:p>
            <a:pPr marL="609600" indent="-609600" eaLnBrk="1" hangingPunct="1">
              <a:spcBef>
                <a:spcPts val="18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2200" dirty="0">
                <a:solidFill>
                  <a:srgbClr val="7030A0"/>
                </a:solidFill>
                <a:latin typeface="Times New Roman" panose="02020603050405020304" pitchFamily="18" charset="0"/>
              </a:rPr>
              <a:t>[2] Classification of the Database</a:t>
            </a:r>
            <a:r>
              <a:rPr lang="zh-CN" altLang="en-US" sz="2200" dirty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200" i="1" u="sng" dirty="0">
                <a:solidFill>
                  <a:srgbClr val="C00000"/>
                </a:solidFill>
                <a:latin typeface="Times New Roman" panose="02020603050405020304" pitchFamily="18" charset="0"/>
              </a:rPr>
              <a:t>Lock</a:t>
            </a:r>
            <a:r>
              <a:rPr lang="en-US" altLang="zh-CN" sz="2200" u="sng" dirty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endParaRPr lang="en-US" altLang="zh-CN" sz="2200" dirty="0">
              <a:solidFill>
                <a:srgbClr val="7030A0"/>
              </a:solidFill>
              <a:latin typeface="Times New Roman" panose="02020603050405020304" pitchFamily="18" charset="0"/>
            </a:endParaRPr>
          </a:p>
          <a:p>
            <a:pPr marL="864000" lvl="1" indent="-252000"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ü"/>
              <a:defRPr/>
            </a:pP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Read access lock 		( </a:t>
            </a:r>
            <a:r>
              <a:rPr lang="en-US" altLang="zh-CN" sz="22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R lock 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/ share lock ).</a:t>
            </a:r>
          </a:p>
          <a:p>
            <a:pPr marL="864000" lvl="1" indent="-252000"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ü"/>
              <a:defRPr/>
            </a:pP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Update or Write lock		( </a:t>
            </a:r>
            <a:r>
              <a:rPr lang="en-US" altLang="zh-CN" sz="22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W lock 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/ exclusive lock).</a:t>
            </a:r>
          </a:p>
          <a:p>
            <a:pPr marL="609600" indent="-609600" eaLnBrk="1" hangingPunct="1">
              <a:lnSpc>
                <a:spcPct val="110000"/>
              </a:lnSpc>
              <a:spcBef>
                <a:spcPts val="18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2200" dirty="0">
                <a:solidFill>
                  <a:srgbClr val="7030A0"/>
                </a:solidFill>
                <a:latin typeface="Times New Roman" panose="02020603050405020304" pitchFamily="18" charset="0"/>
              </a:rPr>
              <a:t>[3]  </a:t>
            </a:r>
            <a:r>
              <a:rPr lang="zh-CN" altLang="en-US" sz="2200" dirty="0">
                <a:solidFill>
                  <a:srgbClr val="7030A0"/>
                </a:solidFill>
                <a:latin typeface="Times New Roman" panose="02020603050405020304" pitchFamily="18" charset="0"/>
              </a:rPr>
              <a:t>锁的执行规则</a:t>
            </a:r>
            <a:r>
              <a:rPr lang="zh-CN" altLang="en-US" sz="2200" dirty="0">
                <a:solidFill>
                  <a:schemeClr val="folHlink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(P295, Figure 5.14)</a:t>
            </a:r>
          </a:p>
          <a:p>
            <a:pPr marL="742950" lvl="1" indent="-285750" eaLnBrk="1" hangingPunct="1">
              <a:lnSpc>
                <a:spcPct val="120000"/>
              </a:lnSpc>
              <a:spcBef>
                <a:spcPct val="25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Ø"/>
              <a:defRPr/>
            </a:pPr>
            <a:r>
              <a:rPr lang="en-US" altLang="zh-CN" sz="20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  <a:sym typeface="+mn-ea"/>
              </a:rPr>
              <a:t>事务访问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  <a:sym typeface="+mn-ea"/>
              </a:rPr>
              <a:t>data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  <a:sym typeface="+mn-ea"/>
              </a:rPr>
              <a:t>时，需对它加排它锁，只到</a:t>
            </a:r>
            <a:r>
              <a:rPr lang="en-US" altLang="zh-CN" sz="2000" dirty="0" err="1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  <a:sym typeface="+mn-ea"/>
              </a:rPr>
              <a:t>事务结束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  <a:sym typeface="+mn-ea"/>
              </a:rPr>
              <a:t>才释放锁</a:t>
            </a:r>
            <a:endParaRPr lang="en-US" altLang="zh-CN" sz="20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742950" lvl="1" indent="-285750" eaLnBrk="1" hangingPunct="1">
              <a:lnSpc>
                <a:spcPct val="120000"/>
              </a:lnSpc>
              <a:spcBef>
                <a:spcPct val="25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Ø"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  <a:sym typeface="+mn-ea"/>
              </a:rPr>
              <a:t>Data 被锁住期间，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  <a:sym typeface="+mn-ea"/>
              </a:rPr>
              <a:t>其它事务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  <a:sym typeface="+mn-ea"/>
              </a:rPr>
              <a:t>的访问请求需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  <a:sym typeface="+mn-ea"/>
              </a:rPr>
              <a:t>等待</a:t>
            </a:r>
            <a:endParaRPr lang="zh-CN" altLang="en-US" sz="2000" dirty="0">
              <a:solidFill>
                <a:srgbClr val="002060"/>
              </a:solidFill>
              <a:highlight>
                <a:srgbClr val="FFFF00"/>
              </a:highlight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>
            <a:extLst>
              <a:ext uri="{FF2B5EF4-FFF2-40B4-BE49-F238E27FC236}">
                <a16:creationId xmlns="" xmlns:a16="http://schemas.microsoft.com/office/drawing/2014/main" id="{87A65923-7AF4-4B50-B95F-219573DCC5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" y="908720"/>
            <a:ext cx="9036050" cy="864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32000" indent="-216000"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200" dirty="0">
                <a:solidFill>
                  <a:schemeClr val="folHlink"/>
                </a:solidFill>
                <a:latin typeface="Times New Roman" panose="02020603050405020304" pitchFamily="18" charset="0"/>
              </a:rPr>
              <a:t>[4]</a:t>
            </a:r>
            <a:r>
              <a:rPr lang="en-US" altLang="zh-CN" sz="2200" u="sng" dirty="0">
                <a:solidFill>
                  <a:schemeClr val="folHlink"/>
                </a:solidFill>
                <a:latin typeface="Times New Roman" panose="02020603050405020304" pitchFamily="18" charset="0"/>
              </a:rPr>
              <a:t> Example 5.4.2:</a:t>
            </a:r>
            <a:r>
              <a:rPr lang="en-US" altLang="zh-CN" sz="2200" dirty="0">
                <a:latin typeface="Times New Roman" panose="02020603050405020304" pitchFamily="18" charset="0"/>
              </a:rPr>
              <a:t> </a:t>
            </a:r>
            <a:r>
              <a:rPr lang="en-US" altLang="zh-CN" sz="2200" dirty="0">
                <a:solidFill>
                  <a:srgbClr val="FFFF00"/>
                </a:solidFill>
                <a:latin typeface="Arial Narrow" panose="020B0606020202030204" pitchFamily="34" charset="0"/>
              </a:rPr>
              <a:t> </a:t>
            </a:r>
            <a:r>
              <a:rPr lang="en-US" altLang="zh-CN" sz="1400" dirty="0">
                <a:solidFill>
                  <a:srgbClr val="002060"/>
                </a:solidFill>
                <a:latin typeface="Arial Narrow" panose="020B0606020202030204" pitchFamily="34" charset="0"/>
              </a:rPr>
              <a:t>(P296)  </a:t>
            </a:r>
            <a:r>
              <a:rPr lang="en-US" altLang="zh-CN" sz="2200" dirty="0">
                <a:solidFill>
                  <a:srgbClr val="002060"/>
                </a:solidFill>
                <a:highlight>
                  <a:srgbClr val="FFFF00"/>
                </a:highlight>
                <a:latin typeface="+mn-lt"/>
              </a:rPr>
              <a:t>Using </a:t>
            </a:r>
            <a:r>
              <a:rPr lang="en-US" altLang="zh-CN" sz="2200" dirty="0">
                <a:solidFill>
                  <a:srgbClr val="C00000"/>
                </a:solidFill>
                <a:highlight>
                  <a:srgbClr val="FFFF00"/>
                </a:highlight>
                <a:latin typeface="+mn-lt"/>
              </a:rPr>
              <a:t>transaction</a:t>
            </a:r>
            <a:r>
              <a:rPr lang="en-US" altLang="zh-CN" sz="2200" dirty="0">
                <a:solidFill>
                  <a:srgbClr val="002060"/>
                </a:solidFill>
                <a:highlight>
                  <a:srgbClr val="FFFF00"/>
                </a:highlight>
                <a:latin typeface="+mn-lt"/>
              </a:rPr>
              <a:t> and </a:t>
            </a:r>
            <a:r>
              <a:rPr lang="en-US" altLang="zh-CN" sz="2200" dirty="0">
                <a:solidFill>
                  <a:srgbClr val="C00000"/>
                </a:solidFill>
                <a:highlight>
                  <a:srgbClr val="FFFF00"/>
                </a:highlight>
                <a:latin typeface="+mn-lt"/>
              </a:rPr>
              <a:t>Locks</a:t>
            </a:r>
            <a:r>
              <a:rPr lang="en-US" altLang="zh-CN" sz="2200" dirty="0">
                <a:solidFill>
                  <a:srgbClr val="002060"/>
                </a:solidFill>
                <a:highlight>
                  <a:srgbClr val="FFFF00"/>
                </a:highlight>
                <a:latin typeface="+mn-lt"/>
              </a:rPr>
              <a:t> to avoid inconsistent </a:t>
            </a:r>
            <a:r>
              <a:rPr lang="en-US" altLang="zh-CN" sz="2200" dirty="0">
                <a:solidFill>
                  <a:srgbClr val="002060"/>
                </a:solidFill>
                <a:latin typeface="+mn-lt"/>
              </a:rPr>
              <a:t>view of data in example5.4 1. </a:t>
            </a:r>
          </a:p>
        </p:txBody>
      </p:sp>
      <p:sp>
        <p:nvSpPr>
          <p:cNvPr id="58370" name="Rectangle 1">
            <a:extLst>
              <a:ext uri="{FF2B5EF4-FFF2-40B4-BE49-F238E27FC236}">
                <a16:creationId xmlns="" xmlns:a16="http://schemas.microsoft.com/office/drawing/2014/main" id="{18331E44-3C15-447E-BDFD-19F83B652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5.4 Programming for Transactions</a:t>
            </a:r>
          </a:p>
        </p:txBody>
      </p:sp>
      <p:graphicFrame>
        <p:nvGraphicFramePr>
          <p:cNvPr id="630278" name="Group 518">
            <a:extLst>
              <a:ext uri="{FF2B5EF4-FFF2-40B4-BE49-F238E27FC236}">
                <a16:creationId xmlns="" xmlns:a16="http://schemas.microsoft.com/office/drawing/2014/main" id="{E75BCBF2-204C-480E-91AA-BC1A6939C251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14790553"/>
              </p:ext>
            </p:extLst>
          </p:nvPr>
        </p:nvGraphicFramePr>
        <p:xfrm>
          <a:off x="1043608" y="1333861"/>
          <a:ext cx="7848872" cy="5335499"/>
        </p:xfrm>
        <a:graphic>
          <a:graphicData uri="http://schemas.openxmlformats.org/drawingml/2006/table">
            <a:tbl>
              <a:tblPr/>
              <a:tblGrid>
                <a:gridCol w="39604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8843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96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P1  (T1: Update Transaction)</a:t>
                      </a:r>
                    </a:p>
                  </a:txBody>
                  <a:tcPr marL="91437" marR="91437" marT="46101" marB="46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P2  (T2: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Read_only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Transaction)</a:t>
                      </a:r>
                    </a:p>
                  </a:txBody>
                  <a:tcPr marL="91437" marR="91437" marT="46101" marB="46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86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91437" marR="91437" marT="46101" marB="46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bal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 sum = 0.00;</a:t>
                      </a:r>
                    </a:p>
                  </a:txBody>
                  <a:tcPr marL="91437" marR="91437" marT="46101" marB="46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346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kern="12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update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A set balance = balance - 400.00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where </a:t>
                      </a: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A.aid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= ‘A1’;  (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 locked A1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91437" marR="91437" marT="46101" marB="46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91437" marR="91437" marT="46101" marB="46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308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91437" marR="91437" marT="46101" marB="46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kern="12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select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A.balance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into: </a:t>
                      </a: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bal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from A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Where </a:t>
                      </a: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A.aid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= ’A1’;  (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 lock A1? Wait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91437" marR="91437" marT="46101" marB="46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175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kern="12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update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A set balance = balance + 400.00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where </a:t>
                      </a: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A.aid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= ‘A2’ ;        (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 locked A2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(A2.balance = $500;  Transfer 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complete)</a:t>
                      </a:r>
                    </a:p>
                  </a:txBody>
                  <a:tcPr marL="91437" marR="91437" marT="46101" marB="46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91437" marR="91437" marT="46101" marB="46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020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kern="12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commit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work;     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(Release  locks)</a:t>
                      </a:r>
                    </a:p>
                  </a:txBody>
                  <a:tcPr marL="91437" marR="91437" marT="46101" marB="46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91437" marR="91437" marT="46101" marB="46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0876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91437" marR="91437" marT="46101" marB="46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kern="12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select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A.balance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into: </a:t>
                      </a: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bal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from A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where </a:t>
                      </a: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A.aid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= ’A1’; (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 locked A1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sum = sum + </a:t>
                      </a: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bal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;	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(achieve lock, then sum = $500)</a:t>
                      </a:r>
                    </a:p>
                  </a:txBody>
                  <a:tcPr marL="91437" marR="91437" marT="46101" marB="46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79989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91437" marR="91437" marT="46101" marB="46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kern="12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select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A.balance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into: </a:t>
                      </a: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bal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from A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where </a:t>
                      </a: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A.aid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= ’A2’; (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 locked A2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sum = sum + </a:t>
                      </a: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bal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;	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(Now sum = $1000)</a:t>
                      </a:r>
                    </a:p>
                  </a:txBody>
                  <a:tcPr marL="91437" marR="91437" marT="46101" marB="46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689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91437" marR="91437" marT="46101" marB="46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kern="12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commit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work;                  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(Release locks)</a:t>
                      </a:r>
                    </a:p>
                  </a:txBody>
                  <a:tcPr marL="91437" marR="91437" marT="46101" marB="46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椭圆 3">
            <a:extLst>
              <a:ext uri="{FF2B5EF4-FFF2-40B4-BE49-F238E27FC236}">
                <a16:creationId xmlns="" xmlns:a16="http://schemas.microsoft.com/office/drawing/2014/main" id="{A7913219-7F82-4656-A5AF-0E1D714C7DE2}"/>
              </a:ext>
            </a:extLst>
          </p:cNvPr>
          <p:cNvSpPr/>
          <p:nvPr/>
        </p:nvSpPr>
        <p:spPr bwMode="auto">
          <a:xfrm>
            <a:off x="6516216" y="2924423"/>
            <a:ext cx="611188" cy="288553"/>
          </a:xfrm>
          <a:prstGeom prst="ellipse">
            <a:avLst/>
          </a:prstGeom>
          <a:noFill/>
          <a:ln>
            <a:prstDash val="sysDot"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="" xmlns:a16="http://schemas.microsoft.com/office/drawing/2014/main" id="{89B1E723-F950-4343-BCF1-63ABEC458CFD}"/>
              </a:ext>
            </a:extLst>
          </p:cNvPr>
          <p:cNvSpPr/>
          <p:nvPr/>
        </p:nvSpPr>
        <p:spPr bwMode="auto">
          <a:xfrm>
            <a:off x="2987824" y="2349277"/>
            <a:ext cx="611187" cy="28763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="" xmlns:a16="http://schemas.microsoft.com/office/drawing/2014/main" id="{93CE8B19-5D54-4EF2-AC35-0FF80C397E8C}"/>
              </a:ext>
            </a:extLst>
          </p:cNvPr>
          <p:cNvSpPr/>
          <p:nvPr/>
        </p:nvSpPr>
        <p:spPr bwMode="auto">
          <a:xfrm>
            <a:off x="2555776" y="3501008"/>
            <a:ext cx="611188" cy="28763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="" xmlns:a16="http://schemas.microsoft.com/office/drawing/2014/main" id="{7ED8F885-3498-4EB6-A7A3-2CB09605B8F9}"/>
              </a:ext>
            </a:extLst>
          </p:cNvPr>
          <p:cNvSpPr/>
          <p:nvPr/>
        </p:nvSpPr>
        <p:spPr bwMode="auto">
          <a:xfrm>
            <a:off x="6769124" y="4652615"/>
            <a:ext cx="611188" cy="28825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="" xmlns:a16="http://schemas.microsoft.com/office/drawing/2014/main" id="{C55DD95A-68F3-41C4-B30F-1FBBC903244A}"/>
              </a:ext>
            </a:extLst>
          </p:cNvPr>
          <p:cNvSpPr/>
          <p:nvPr/>
        </p:nvSpPr>
        <p:spPr bwMode="auto">
          <a:xfrm>
            <a:off x="6744369" y="5733256"/>
            <a:ext cx="611188" cy="28825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02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30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30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">
            <a:extLst>
              <a:ext uri="{FF2B5EF4-FFF2-40B4-BE49-F238E27FC236}">
                <a16:creationId xmlns="" xmlns:a16="http://schemas.microsoft.com/office/drawing/2014/main" id="{54B0B13A-21AF-4DC1-A447-B07F79559A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5.4 Programming for Transactions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292749A1-40E9-4C64-9BB3-BE7064E07327}"/>
              </a:ext>
            </a:extLst>
          </p:cNvPr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631813" name="Rectangle 5">
            <a:extLst>
              <a:ext uri="{FF2B5EF4-FFF2-40B4-BE49-F238E27FC236}">
                <a16:creationId xmlns="" xmlns:a16="http://schemas.microsoft.com/office/drawing/2014/main" id="{995B8082-2C4D-4CFA-9E14-1C8C68D734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908720"/>
            <a:ext cx="8929687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noProof="1">
                <a:solidFill>
                  <a:schemeClr val="folHlink"/>
                </a:solidFill>
                <a:latin typeface="Arial" panose="020B0604020202020204" pitchFamily="34" charset="0"/>
                <a:ea typeface="楷体_GB2312" pitchFamily="49" charset="-122"/>
              </a:rPr>
              <a:t>5. Special Transactions</a:t>
            </a:r>
          </a:p>
          <a:p>
            <a:pPr eaLnBrk="1" hangingPunct="1">
              <a:spcBef>
                <a:spcPts val="4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noProof="1">
                <a:solidFill>
                  <a:schemeClr val="folHlink"/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en-US" altLang="zh-CN" sz="2200" noProof="1">
                <a:solidFill>
                  <a:schemeClr val="folHlink"/>
                </a:solidFill>
                <a:latin typeface="Times New Roman" panose="02020603050405020304" pitchFamily="18" charset="0"/>
                <a:ea typeface="楷体_GB2312" pitchFamily="49" charset="-122"/>
              </a:rPr>
              <a:t>[1] </a:t>
            </a:r>
            <a:r>
              <a:rPr lang="en-US" altLang="zh-CN" sz="2200" u="sng" noProof="1">
                <a:solidFill>
                  <a:schemeClr val="folHlink"/>
                </a:solidFill>
                <a:latin typeface="Times New Roman" panose="02020603050405020304" pitchFamily="18" charset="0"/>
                <a:ea typeface="楷体_GB2312" pitchFamily="49" charset="-122"/>
              </a:rPr>
              <a:t>Dead lock</a:t>
            </a:r>
            <a:r>
              <a:rPr lang="en-US" altLang="en-US" sz="2200" noProof="1">
                <a:solidFill>
                  <a:schemeClr val="folHlink"/>
                </a:solidFill>
                <a:latin typeface="Times New Roman" panose="02020603050405020304" pitchFamily="18" charset="0"/>
                <a:ea typeface="楷体_GB2312" pitchFamily="49" charset="-122"/>
              </a:rPr>
              <a:t>：</a:t>
            </a:r>
            <a:r>
              <a:rPr lang="en-US" altLang="zh-CN" sz="2000" noProof="1">
                <a:solidFill>
                  <a:srgbClr val="002060"/>
                </a:solidFill>
                <a:latin typeface="Times New Roman" panose="02020603050405020304" pitchFamily="18" charset="0"/>
                <a:ea typeface="楷体_GB2312" pitchFamily="49" charset="-122"/>
              </a:rPr>
              <a:t>two or more transactions are waiting for same resources.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noProof="1">
                <a:solidFill>
                  <a:schemeClr val="folHlink"/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en-US" altLang="zh-CN" sz="2200" noProof="1">
                <a:solidFill>
                  <a:schemeClr val="folHlink"/>
                </a:solidFill>
                <a:latin typeface="Times New Roman" panose="02020603050405020304" pitchFamily="18" charset="0"/>
                <a:ea typeface="楷体_GB2312" pitchFamily="49" charset="-122"/>
              </a:rPr>
              <a:t>[2] </a:t>
            </a:r>
            <a:r>
              <a:rPr lang="en-US" altLang="zh-CN" sz="2200" u="sng" noProof="1">
                <a:solidFill>
                  <a:schemeClr val="folHlink"/>
                </a:solidFill>
                <a:latin typeface="Times New Roman" panose="02020603050405020304" pitchFamily="18" charset="0"/>
                <a:ea typeface="楷体_GB2312" pitchFamily="49" charset="-122"/>
              </a:rPr>
              <a:t>Example5.4.3:</a:t>
            </a:r>
            <a:r>
              <a:rPr lang="en-US" altLang="zh-CN" sz="2200" u="sng" noProof="1">
                <a:solidFill>
                  <a:srgbClr val="00206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1800" noProof="1">
                <a:solidFill>
                  <a:srgbClr val="002060"/>
                </a:solidFill>
                <a:latin typeface="Times New Roman" panose="02020603050405020304" pitchFamily="18" charset="0"/>
                <a:ea typeface="楷体_GB2312" pitchFamily="49" charset="-122"/>
              </a:rPr>
              <a:t>(p297)  </a:t>
            </a:r>
            <a:r>
              <a:rPr lang="en-US" altLang="zh-CN" sz="2400" noProof="1">
                <a:solidFill>
                  <a:srgbClr val="002060"/>
                </a:solidFill>
                <a:highlight>
                  <a:srgbClr val="FFFF00"/>
                </a:highlight>
                <a:latin typeface="+mn-lt"/>
                <a:ea typeface="楷体_GB2312" pitchFamily="49" charset="-122"/>
              </a:rPr>
              <a:t>Transaction deadlock</a:t>
            </a:r>
            <a:r>
              <a:rPr lang="en-US" altLang="zh-CN" sz="2400" noProof="1">
                <a:solidFill>
                  <a:srgbClr val="002060"/>
                </a:solidFill>
                <a:latin typeface="+mn-lt"/>
                <a:ea typeface="楷体_GB2312" pitchFamily="49" charset="-122"/>
              </a:rPr>
              <a:t>.</a:t>
            </a:r>
          </a:p>
        </p:txBody>
      </p:sp>
      <p:graphicFrame>
        <p:nvGraphicFramePr>
          <p:cNvPr id="58372" name="表格 58371">
            <a:extLst>
              <a:ext uri="{FF2B5EF4-FFF2-40B4-BE49-F238E27FC236}">
                <a16:creationId xmlns="" xmlns:a16="http://schemas.microsoft.com/office/drawing/2014/main" id="{FFB1F006-1F8B-4A95-9D36-27AB85A44754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19131877"/>
              </p:ext>
            </p:extLst>
          </p:nvPr>
        </p:nvGraphicFramePr>
        <p:xfrm>
          <a:off x="361504" y="2276872"/>
          <a:ext cx="8458968" cy="4231492"/>
        </p:xfrm>
        <a:graphic>
          <a:graphicData uri="http://schemas.openxmlformats.org/drawingml/2006/table">
            <a:tbl>
              <a:tblPr/>
              <a:tblGrid>
                <a:gridCol w="42116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4733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9888">
                <a:tc>
                  <a:txBody>
                    <a:bodyPr/>
                    <a:lstStyle/>
                    <a:p>
                      <a:pPr marL="233363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Process P1 (T1 Transaction)</a:t>
                      </a:r>
                    </a:p>
                  </a:txBody>
                  <a:tcPr marL="91432" marR="91432" marT="46257" marB="4625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Process P2 (T2: Transaction)</a:t>
                      </a:r>
                    </a:p>
                  </a:txBody>
                  <a:tcPr marL="91432" marR="91432" marT="46257" marB="4625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8184">
                <a:tc>
                  <a:txBody>
                    <a:bodyPr/>
                    <a:lstStyle/>
                    <a:p>
                      <a:pPr marL="233363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 </a:t>
                      </a:r>
                    </a:p>
                  </a:txBody>
                  <a:tcPr marL="91432" marR="91432" marT="46257" marB="4625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int bal, sum = 0.00; </a:t>
                      </a:r>
                    </a:p>
                  </a:txBody>
                  <a:tcPr marL="91432" marR="91432" marT="46257" marB="4625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1430">
                <a:tc>
                  <a:txBody>
                    <a:bodyPr/>
                    <a:lstStyle/>
                    <a:p>
                      <a:pPr marL="233363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800" b="1" kern="12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update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 A set balance = balance - $400 where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A.aid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 = 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</a:rPr>
                        <a:t>‘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A1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</a:rPr>
                        <a:t>’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;  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(X Locked A1,T1) </a:t>
                      </a:r>
                    </a:p>
                  </a:txBody>
                  <a:tcPr marL="91432" marR="91432" marT="46257" marB="4625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 </a:t>
                      </a:r>
                    </a:p>
                  </a:txBody>
                  <a:tcPr marL="91432" marR="91432" marT="46257" marB="4625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47826">
                <a:tc>
                  <a:txBody>
                    <a:bodyPr/>
                    <a:lstStyle/>
                    <a:p>
                      <a:pPr marL="233363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 </a:t>
                      </a:r>
                    </a:p>
                  </a:txBody>
                  <a:tcPr marL="91432" marR="91432" marT="46257" marB="4625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800" b="1" kern="12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select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A.balance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into:bal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 from A where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A.aid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 = 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</a:rPr>
                        <a:t>’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A2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</a:rPr>
                        <a:t>’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;</a:t>
                      </a:r>
                    </a:p>
                    <a:p>
                      <a:pPr marL="233363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sum = sum +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bal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 ;  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 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(R Locked A2, T2) </a:t>
                      </a:r>
                    </a:p>
                  </a:txBody>
                  <a:tcPr marL="91432" marR="91432" marT="46257" marB="4625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80424">
                <a:tc>
                  <a:txBody>
                    <a:bodyPr/>
                    <a:lstStyle/>
                    <a:p>
                      <a:pPr marL="233363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 </a:t>
                      </a:r>
                    </a:p>
                  </a:txBody>
                  <a:tcPr marL="91432" marR="91432" marT="46257" marB="4625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800" b="1" kern="12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select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A.balance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 into: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bal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 from A Where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A.aid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 = ’A1’;   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 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(Conflict with T1 Waiting) </a:t>
                      </a:r>
                    </a:p>
                  </a:txBody>
                  <a:tcPr marL="91432" marR="91432" marT="46257" marB="4625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233363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 </a:t>
                      </a:r>
                    </a:p>
                  </a:txBody>
                  <a:tcPr marL="91432" marR="91432" marT="46257" marB="4625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……</a:t>
                      </a:r>
                    </a:p>
                  </a:txBody>
                  <a:tcPr marL="91432" marR="91432" marT="46257" marB="4625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925513">
                <a:tc>
                  <a:txBody>
                    <a:bodyPr/>
                    <a:lstStyle/>
                    <a:p>
                      <a:pPr marL="233363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800" b="1" kern="12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update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 A set balance = balance + $400.00</a:t>
                      </a:r>
                    </a:p>
                    <a:p>
                      <a:pPr marL="233363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            where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A.aid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 = 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</a:rPr>
                        <a:t>‘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A2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</a:rPr>
                        <a:t>’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;</a:t>
                      </a:r>
                    </a:p>
                    <a:p>
                      <a:pPr marL="233363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(</a:t>
                      </a: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Confilct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 with T2; Waiting) </a:t>
                      </a:r>
                    </a:p>
                  </a:txBody>
                  <a:tcPr marL="91432" marR="91432" marT="46257" marB="4625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</a:rPr>
                        <a:t>……</a:t>
                      </a:r>
                    </a:p>
                  </a:txBody>
                  <a:tcPr marL="91432" marR="91432" marT="46257" marB="4625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735"/>
            <a:ext cx="9144000" cy="3145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1" y="4198018"/>
            <a:ext cx="9115400" cy="2183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933056"/>
            <a:ext cx="56007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708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1">
            <a:extLst>
              <a:ext uri="{FF2B5EF4-FFF2-40B4-BE49-F238E27FC236}">
                <a16:creationId xmlns="" xmlns:a16="http://schemas.microsoft.com/office/drawing/2014/main" id="{BA424C17-11BB-4983-B61E-886434AA26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5.4 Programming for Transactions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7E759B37-DB69-489B-9013-EA349125E7C8}"/>
              </a:ext>
            </a:extLst>
          </p:cNvPr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58372" name="表格 58371">
            <a:extLst>
              <a:ext uri="{FF2B5EF4-FFF2-40B4-BE49-F238E27FC236}">
                <a16:creationId xmlns="" xmlns:a16="http://schemas.microsoft.com/office/drawing/2014/main" id="{20BD824F-DDC6-4D50-93D1-F0C1806E0263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94092426"/>
              </p:ext>
            </p:extLst>
          </p:nvPr>
        </p:nvGraphicFramePr>
        <p:xfrm>
          <a:off x="323528" y="2276872"/>
          <a:ext cx="8674992" cy="4259264"/>
        </p:xfrm>
        <a:graphic>
          <a:graphicData uri="http://schemas.openxmlformats.org/drawingml/2006/table">
            <a:tbl>
              <a:tblPr/>
              <a:tblGrid>
                <a:gridCol w="410904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5659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9888">
                <a:tc>
                  <a:txBody>
                    <a:bodyPr/>
                    <a:lstStyle/>
                    <a:p>
                      <a:pPr marL="233363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Process P1 (T1 Transaction)</a:t>
                      </a:r>
                    </a:p>
                  </a:txBody>
                  <a:tcPr marL="91432" marR="91432" marT="46257" marB="4625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Process P2 (T2: Transaction)</a:t>
                      </a:r>
                    </a:p>
                  </a:txBody>
                  <a:tcPr marL="91432" marR="91432" marT="46257" marB="4625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233363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 </a:t>
                      </a:r>
                    </a:p>
                  </a:txBody>
                  <a:tcPr marL="91432" marR="91432" marT="46257" marB="4625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int bal, sum = 0.00; </a:t>
                      </a:r>
                    </a:p>
                  </a:txBody>
                  <a:tcPr marL="91432" marR="91432" marT="46257" marB="4625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marL="233363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800" b="1" kern="12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update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A set balance = balance - $400 where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A.aid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= 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</a:rPr>
                        <a:t>‘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A1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</a:rPr>
                        <a:t>’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;  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(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楷体_GB2312" pitchFamily="49" charset="-122"/>
                        </a:rPr>
                        <a:t>X Locked A1,T1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) </a:t>
                      </a:r>
                    </a:p>
                  </a:txBody>
                  <a:tcPr marL="91432" marR="91432" marT="46257" marB="4625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 </a:t>
                      </a:r>
                    </a:p>
                  </a:txBody>
                  <a:tcPr marL="91432" marR="91432" marT="46257" marB="4625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25513">
                <a:tc>
                  <a:txBody>
                    <a:bodyPr/>
                    <a:lstStyle/>
                    <a:p>
                      <a:pPr marL="233363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 </a:t>
                      </a:r>
                    </a:p>
                  </a:txBody>
                  <a:tcPr marL="91432" marR="91432" marT="46257" marB="4625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800" b="1" kern="12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select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A.balance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into: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bal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from A where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A.aid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= 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</a:rPr>
                        <a:t>’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A2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</a:rPr>
                        <a:t>’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;</a:t>
                      </a:r>
                    </a:p>
                    <a:p>
                      <a:pPr marL="233363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sum = sum +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bal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;  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(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highlight>
                            <a:srgbClr val="00FFFF"/>
                          </a:highlight>
                          <a:latin typeface="Times New Roman" panose="02020603050405020304" pitchFamily="18" charset="0"/>
                          <a:ea typeface="楷体_GB2312" pitchFamily="49" charset="-122"/>
                        </a:rPr>
                        <a:t>R Locked A2, T2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) </a:t>
                      </a:r>
                    </a:p>
                  </a:txBody>
                  <a:tcPr marL="91432" marR="91432" marT="46257" marB="4625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marL="233363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 </a:t>
                      </a:r>
                    </a:p>
                  </a:txBody>
                  <a:tcPr marL="91432" marR="91432" marT="46257" marB="4625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800" b="1" kern="12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select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A.balance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into: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bal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from A where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A.aid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= ’A1’;      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(Conflict with T1 Waiting) </a:t>
                      </a:r>
                    </a:p>
                  </a:txBody>
                  <a:tcPr marL="91432" marR="91432" marT="46257" marB="4625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233363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 </a:t>
                      </a:r>
                    </a:p>
                  </a:txBody>
                  <a:tcPr marL="91432" marR="91432" marT="46257" marB="4625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……</a:t>
                      </a:r>
                    </a:p>
                  </a:txBody>
                  <a:tcPr marL="91432" marR="91432" marT="46257" marB="4625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925513">
                <a:tc>
                  <a:txBody>
                    <a:bodyPr/>
                    <a:lstStyle/>
                    <a:p>
                      <a:pPr marL="233363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800" b="1" kern="12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update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A set balance = balance+$400.00</a:t>
                      </a:r>
                    </a:p>
                    <a:p>
                      <a:pPr marL="233363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       where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A.aid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= 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</a:rPr>
                        <a:t>‘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A2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</a:rPr>
                        <a:t>’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;</a:t>
                      </a:r>
                    </a:p>
                    <a:p>
                      <a:pPr marL="233363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(</a:t>
                      </a: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Confilct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with T2; Waiting) </a:t>
                      </a:r>
                    </a:p>
                  </a:txBody>
                  <a:tcPr marL="91432" marR="91432" marT="46257" marB="4625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</a:rPr>
                        <a:t>……</a:t>
                      </a:r>
                    </a:p>
                  </a:txBody>
                  <a:tcPr marL="91432" marR="91432" marT="46257" marB="4625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椭圆 5">
            <a:extLst>
              <a:ext uri="{FF2B5EF4-FFF2-40B4-BE49-F238E27FC236}">
                <a16:creationId xmlns="" xmlns:a16="http://schemas.microsoft.com/office/drawing/2014/main" id="{76803F37-A847-4B45-B116-88D336264A38}"/>
              </a:ext>
            </a:extLst>
          </p:cNvPr>
          <p:cNvSpPr/>
          <p:nvPr/>
        </p:nvSpPr>
        <p:spPr bwMode="auto">
          <a:xfrm>
            <a:off x="1979712" y="3334767"/>
            <a:ext cx="611188" cy="310257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="" xmlns:a16="http://schemas.microsoft.com/office/drawing/2014/main" id="{A543DAF4-E24C-4C60-91E4-64FF62963AEB}"/>
              </a:ext>
            </a:extLst>
          </p:cNvPr>
          <p:cNvSpPr/>
          <p:nvPr/>
        </p:nvSpPr>
        <p:spPr bwMode="auto">
          <a:xfrm>
            <a:off x="4860032" y="3932239"/>
            <a:ext cx="611188" cy="360858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="" xmlns:a16="http://schemas.microsoft.com/office/drawing/2014/main" id="{90F78E72-E4F8-43F1-8A20-FACFEDF25C03}"/>
              </a:ext>
            </a:extLst>
          </p:cNvPr>
          <p:cNvSpPr/>
          <p:nvPr/>
        </p:nvSpPr>
        <p:spPr bwMode="auto">
          <a:xfrm>
            <a:off x="4860032" y="4868864"/>
            <a:ext cx="611188" cy="360858"/>
          </a:xfrm>
          <a:prstGeom prst="ellipse">
            <a:avLst/>
          </a:prstGeom>
          <a:noFill/>
          <a:ln>
            <a:prstDash val="sysDot"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="" xmlns:a16="http://schemas.microsoft.com/office/drawing/2014/main" id="{F540A2AC-8985-4768-B3F4-494EE0669EE8}"/>
              </a:ext>
            </a:extLst>
          </p:cNvPr>
          <p:cNvSpPr/>
          <p:nvPr/>
        </p:nvSpPr>
        <p:spPr bwMode="auto">
          <a:xfrm>
            <a:off x="2160612" y="5927055"/>
            <a:ext cx="611188" cy="310257"/>
          </a:xfrm>
          <a:prstGeom prst="ellipse">
            <a:avLst/>
          </a:prstGeom>
          <a:noFill/>
          <a:ln>
            <a:prstDash val="sysDot"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="" xmlns:a16="http://schemas.microsoft.com/office/drawing/2014/main" id="{BDC3E691-1CAC-4017-ACF1-E72C645A0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908720"/>
            <a:ext cx="8929687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noProof="1">
                <a:solidFill>
                  <a:schemeClr val="folHlink"/>
                </a:solidFill>
                <a:latin typeface="Arial" panose="020B0604020202020204" pitchFamily="34" charset="0"/>
                <a:ea typeface="楷体_GB2312" pitchFamily="49" charset="-122"/>
              </a:rPr>
              <a:t>5. Special Transactions</a:t>
            </a:r>
          </a:p>
          <a:p>
            <a:pPr eaLnBrk="1" hangingPunct="1">
              <a:spcBef>
                <a:spcPts val="4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noProof="1">
                <a:solidFill>
                  <a:schemeClr val="folHlink"/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en-US" altLang="zh-CN" sz="2200" noProof="1">
                <a:solidFill>
                  <a:schemeClr val="folHlink"/>
                </a:solidFill>
                <a:latin typeface="Times New Roman" panose="02020603050405020304" pitchFamily="18" charset="0"/>
                <a:ea typeface="楷体_GB2312" pitchFamily="49" charset="-122"/>
              </a:rPr>
              <a:t>[1] </a:t>
            </a:r>
            <a:r>
              <a:rPr lang="en-US" altLang="zh-CN" sz="2200" u="sng" noProof="1">
                <a:solidFill>
                  <a:schemeClr val="folHlink"/>
                </a:solidFill>
                <a:latin typeface="Times New Roman" panose="02020603050405020304" pitchFamily="18" charset="0"/>
                <a:ea typeface="楷体_GB2312" pitchFamily="49" charset="-122"/>
              </a:rPr>
              <a:t>Dead lock</a:t>
            </a:r>
            <a:r>
              <a:rPr lang="en-US" altLang="en-US" sz="2200" noProof="1">
                <a:solidFill>
                  <a:schemeClr val="folHlink"/>
                </a:solidFill>
                <a:latin typeface="Times New Roman" panose="02020603050405020304" pitchFamily="18" charset="0"/>
                <a:ea typeface="楷体_GB2312" pitchFamily="49" charset="-122"/>
              </a:rPr>
              <a:t>：</a:t>
            </a:r>
            <a:r>
              <a:rPr lang="en-US" altLang="zh-CN" sz="2000" noProof="1">
                <a:solidFill>
                  <a:srgbClr val="002060"/>
                </a:solidFill>
                <a:latin typeface="Times New Roman" panose="02020603050405020304" pitchFamily="18" charset="0"/>
                <a:ea typeface="楷体_GB2312" pitchFamily="49" charset="-122"/>
              </a:rPr>
              <a:t>two or more transactions are waiting for same resources.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noProof="1">
                <a:solidFill>
                  <a:schemeClr val="folHlink"/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en-US" altLang="zh-CN" sz="2200" noProof="1">
                <a:solidFill>
                  <a:schemeClr val="folHlink"/>
                </a:solidFill>
                <a:latin typeface="Times New Roman" panose="02020603050405020304" pitchFamily="18" charset="0"/>
                <a:ea typeface="楷体_GB2312" pitchFamily="49" charset="-122"/>
              </a:rPr>
              <a:t>[2] </a:t>
            </a:r>
            <a:r>
              <a:rPr lang="en-US" altLang="zh-CN" sz="2200" u="sng" noProof="1">
                <a:solidFill>
                  <a:schemeClr val="folHlink"/>
                </a:solidFill>
                <a:latin typeface="Times New Roman" panose="02020603050405020304" pitchFamily="18" charset="0"/>
                <a:ea typeface="楷体_GB2312" pitchFamily="49" charset="-122"/>
              </a:rPr>
              <a:t>Example5.4.3:</a:t>
            </a:r>
            <a:r>
              <a:rPr lang="en-US" altLang="zh-CN" sz="2200" u="sng" noProof="1">
                <a:solidFill>
                  <a:srgbClr val="00206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1800" noProof="1">
                <a:solidFill>
                  <a:srgbClr val="002060"/>
                </a:solidFill>
                <a:latin typeface="Times New Roman" panose="02020603050405020304" pitchFamily="18" charset="0"/>
                <a:ea typeface="楷体_GB2312" pitchFamily="49" charset="-122"/>
              </a:rPr>
              <a:t>(p297)  </a:t>
            </a:r>
            <a:r>
              <a:rPr lang="en-US" altLang="zh-CN" sz="2400" noProof="1">
                <a:solidFill>
                  <a:srgbClr val="002060"/>
                </a:solidFill>
                <a:highlight>
                  <a:srgbClr val="FFFF00"/>
                </a:highlight>
                <a:latin typeface="+mn-lt"/>
                <a:ea typeface="楷体_GB2312" pitchFamily="49" charset="-122"/>
              </a:rPr>
              <a:t>Transaction deadlock</a:t>
            </a:r>
            <a:r>
              <a:rPr lang="en-US" altLang="zh-CN" sz="2400" noProof="1">
                <a:solidFill>
                  <a:srgbClr val="002060"/>
                </a:solidFill>
                <a:latin typeface="+mn-lt"/>
                <a:ea typeface="楷体_GB2312" pitchFamily="49" charset="-122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">
            <a:extLst>
              <a:ext uri="{FF2B5EF4-FFF2-40B4-BE49-F238E27FC236}">
                <a16:creationId xmlns="" xmlns:a16="http://schemas.microsoft.com/office/drawing/2014/main" id="{E1DFF6E0-40FA-4033-B4B5-29DB3B864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5.4 Programming for Transactions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A5766344-8D4D-4341-A777-45C8825126A5}"/>
              </a:ext>
            </a:extLst>
          </p:cNvPr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627717" name="Rectangle 5">
            <a:extLst>
              <a:ext uri="{FF2B5EF4-FFF2-40B4-BE49-F238E27FC236}">
                <a16:creationId xmlns="" xmlns:a16="http://schemas.microsoft.com/office/drawing/2014/main" id="{B6DA4994-A208-458C-81F1-A13CE86A7C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908050"/>
            <a:ext cx="8991600" cy="5516563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609600" indent="-609600"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[</a:t>
            </a:r>
            <a:r>
              <a:rPr lang="en-US" altLang="zh-CN" sz="2400" u="sng" dirty="0">
                <a:solidFill>
                  <a:schemeClr val="folHlink"/>
                </a:solidFill>
                <a:latin typeface="Times New Roman" panose="02020603050405020304" pitchFamily="18" charset="0"/>
              </a:rPr>
              <a:t>Summary</a:t>
            </a: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]: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FFFF00"/>
                </a:solidFill>
                <a:latin typeface="Times New Roman" panose="02020603050405020304" pitchFamily="18" charset="0"/>
              </a:rPr>
              <a:t> </a:t>
            </a:r>
          </a:p>
          <a:p>
            <a:pPr marL="800100" lvl="1" indent="-342900" eaLnBrk="1" hangingPunct="1">
              <a:lnSpc>
                <a:spcPct val="150000"/>
              </a:lnSpc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charset="0"/>
              <a:buChar char="l"/>
              <a:defRPr/>
            </a:pP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Using Transaction  to issues </a:t>
            </a:r>
            <a:r>
              <a:rPr lang="en-US" altLang="zh-CN" sz="22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Serializability</a:t>
            </a:r>
          </a:p>
          <a:p>
            <a:pPr marL="800100" lvl="1" indent="-342900" eaLnBrk="1" hangingPunct="1">
              <a:lnSpc>
                <a:spcPct val="150000"/>
              </a:lnSpc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charset="0"/>
              <a:buChar char="l"/>
              <a:defRPr/>
            </a:pP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But </a:t>
            </a:r>
            <a:r>
              <a:rPr lang="en-US" altLang="zh-CN" sz="22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Dead Locks 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may be occurring.  </a:t>
            </a:r>
            <a:r>
              <a:rPr lang="en-US" altLang="zh-CN" sz="22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How to Judgement ?</a:t>
            </a:r>
          </a:p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buClr>
                <a:schemeClr val="hlink"/>
              </a:buClr>
              <a:buSzPct val="65000"/>
              <a:defRPr/>
            </a:pP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[</a:t>
            </a:r>
            <a:r>
              <a:rPr lang="en-US" altLang="zh-CN" sz="2400" u="sng" dirty="0">
                <a:solidFill>
                  <a:schemeClr val="folHlink"/>
                </a:solidFill>
                <a:latin typeface="Times New Roman" panose="02020603050405020304" pitchFamily="18" charset="0"/>
              </a:rPr>
              <a:t>Diagnose Dead lock</a:t>
            </a: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]: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Clr>
                <a:schemeClr val="hlink"/>
              </a:buClr>
              <a:buSzPct val="65000"/>
              <a:defRPr/>
            </a:pPr>
            <a:r>
              <a:rPr lang="en-US" altLang="zh-CN" sz="2400" dirty="0">
                <a:solidFill>
                  <a:srgbClr val="002060"/>
                </a:solidFill>
                <a:latin typeface="+mn-lt"/>
              </a:rPr>
              <a:t>    1) with </a:t>
            </a:r>
            <a:r>
              <a:rPr lang="en-US" altLang="zh-CN" sz="2400" i="1" dirty="0">
                <a:solidFill>
                  <a:srgbClr val="C00000"/>
                </a:solidFill>
                <a:highlight>
                  <a:srgbClr val="FFFF00"/>
                </a:highlight>
                <a:latin typeface="+mn-lt"/>
              </a:rPr>
              <a:t>Precedence Graph</a:t>
            </a:r>
            <a:r>
              <a:rPr lang="en-US" altLang="zh-CN" sz="2400" i="1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zh-CN" sz="2400" dirty="0">
                <a:solidFill>
                  <a:srgbClr val="002060"/>
                </a:solidFill>
                <a:latin typeface="+mn-lt"/>
              </a:rPr>
              <a:t>in RDBMS :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(Section 10.3, P653)</a:t>
            </a:r>
          </a:p>
          <a:p>
            <a:pPr lvl="1" eaLnBrk="1" hangingPunct="1">
              <a:lnSpc>
                <a:spcPts val="3000"/>
              </a:lnSpc>
              <a:spcBef>
                <a:spcPts val="0"/>
              </a:spcBef>
              <a:buClr>
                <a:schemeClr val="hlink"/>
              </a:buClr>
              <a:buSzPct val="65000"/>
              <a:defRPr/>
            </a:pP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Node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---transaction;	  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Edge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---request  Lock;	  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Loop circuit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---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Dead  Lock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Clr>
                <a:schemeClr val="hlink"/>
              </a:buClr>
              <a:buSzPct val="65000"/>
              <a:defRPr/>
            </a:pPr>
            <a:r>
              <a:rPr lang="en-US" altLang="zh-CN" sz="2400" dirty="0">
                <a:solidFill>
                  <a:srgbClr val="002060"/>
                </a:solidFill>
                <a:latin typeface="Arial Narrow" panose="020B0606020202030204" pitchFamily="34" charset="0"/>
              </a:rPr>
              <a:t>    </a:t>
            </a:r>
            <a:r>
              <a:rPr lang="en-US" altLang="zh-CN" sz="2400" dirty="0">
                <a:solidFill>
                  <a:srgbClr val="002060"/>
                </a:solidFill>
                <a:latin typeface="+mn-lt"/>
              </a:rPr>
              <a:t>2) Checking with </a:t>
            </a:r>
            <a:r>
              <a:rPr lang="en-US" altLang="zh-CN" sz="2400" i="1" dirty="0">
                <a:solidFill>
                  <a:srgbClr val="C00000"/>
                </a:solidFill>
                <a:latin typeface="+mn-lt"/>
              </a:rPr>
              <a:t>Counter</a:t>
            </a:r>
            <a:r>
              <a:rPr lang="en-US" altLang="zh-CN" sz="2400" dirty="0">
                <a:solidFill>
                  <a:srgbClr val="002060"/>
                </a:solidFill>
                <a:latin typeface="+mn-lt"/>
              </a:rPr>
              <a:t> in program: </a:t>
            </a:r>
          </a:p>
          <a:p>
            <a:pPr lvl="1" eaLnBrk="1" hangingPunct="1">
              <a:lnSpc>
                <a:spcPts val="3000"/>
              </a:lnSpc>
              <a:spcBef>
                <a:spcPts val="0"/>
              </a:spcBef>
              <a:buClr>
                <a:schemeClr val="hlink"/>
              </a:buClr>
              <a:buSzPct val="65000"/>
              <a:defRPr/>
            </a:pP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	See an </a:t>
            </a:r>
            <a:r>
              <a:rPr lang="en-US" altLang="zh-CN" sz="2400" u="sng" dirty="0">
                <a:solidFill>
                  <a:srgbClr val="002060"/>
                </a:solidFill>
                <a:latin typeface="Times New Roman" panose="02020603050405020304" pitchFamily="18" charset="0"/>
              </a:rPr>
              <a:t>Example5.4.4 </a:t>
            </a: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 in next two pages.</a:t>
            </a:r>
            <a:endParaRPr lang="en-US" altLang="zh-CN" sz="2400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Clr>
                <a:schemeClr val="hlink"/>
              </a:buClr>
              <a:buSzPct val="65000"/>
              <a:defRPr/>
            </a:pPr>
            <a:r>
              <a:rPr lang="en-US" altLang="zh-CN" sz="2400" dirty="0">
                <a:solidFill>
                  <a:srgbClr val="002060"/>
                </a:solidFill>
                <a:latin typeface="Arial Narrow" panose="020B0606020202030204" pitchFamily="34" charset="0"/>
              </a:rPr>
              <a:t>    </a:t>
            </a:r>
            <a:r>
              <a:rPr lang="en-US" altLang="zh-CN" sz="2400" dirty="0">
                <a:solidFill>
                  <a:srgbClr val="002060"/>
                </a:solidFill>
                <a:latin typeface="+mn-lt"/>
              </a:rPr>
              <a:t>3) </a:t>
            </a:r>
            <a:r>
              <a:rPr lang="en-US" altLang="zh-CN" sz="2400" i="1" dirty="0">
                <a:solidFill>
                  <a:srgbClr val="C00000"/>
                </a:solidFill>
                <a:latin typeface="+mn-lt"/>
              </a:rPr>
              <a:t>Solve the dead lock </a:t>
            </a:r>
            <a:r>
              <a:rPr lang="en-US" altLang="zh-CN" sz="2400" dirty="0">
                <a:solidFill>
                  <a:srgbClr val="002060"/>
                </a:solidFill>
                <a:latin typeface="+mn-lt"/>
              </a:rPr>
              <a:t>both in DBMS and program: </a:t>
            </a:r>
          </a:p>
          <a:p>
            <a:pPr eaLnBrk="1" hangingPunct="1">
              <a:spcBef>
                <a:spcPts val="0"/>
              </a:spcBef>
              <a:buClr>
                <a:schemeClr val="hlink"/>
              </a:buClr>
              <a:buSzPct val="65000"/>
              <a:defRPr/>
            </a:pPr>
            <a:r>
              <a:rPr lang="en-US" altLang="zh-CN" sz="2400" dirty="0">
                <a:solidFill>
                  <a:srgbClr val="002060"/>
                </a:solidFill>
                <a:latin typeface="Arial Narrow" panose="020B0606020202030204" pitchFamily="34" charset="0"/>
              </a:rPr>
              <a:t>       	</a:t>
            </a: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Killing one of the transaction.         Latest~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77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77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277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77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277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277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277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277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277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77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277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277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277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277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Rectangle 1">
            <a:extLst>
              <a:ext uri="{FF2B5EF4-FFF2-40B4-BE49-F238E27FC236}">
                <a16:creationId xmlns="" xmlns:a16="http://schemas.microsoft.com/office/drawing/2014/main" id="{98FE562D-F387-4F19-83A8-DCADEBC18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5.4 Programming for Transactions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0146675-D5BA-4400-957B-561708736F14}"/>
              </a:ext>
            </a:extLst>
          </p:cNvPr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2055" name="Rectangle 5">
            <a:extLst>
              <a:ext uri="{FF2B5EF4-FFF2-40B4-BE49-F238E27FC236}">
                <a16:creationId xmlns="" xmlns:a16="http://schemas.microsoft.com/office/drawing/2014/main" id="{95A46D5D-28C0-4B0F-832F-6097D64205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908720"/>
            <a:ext cx="8929687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noProof="1">
                <a:solidFill>
                  <a:schemeClr val="folHlink"/>
                </a:solidFill>
                <a:latin typeface="Arial" panose="020B0604020202020204" pitchFamily="34" charset="0"/>
                <a:ea typeface="楷体_GB2312" pitchFamily="49" charset="-122"/>
              </a:rPr>
              <a:t>5. Special Transactions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200" noProof="1">
                <a:solidFill>
                  <a:schemeClr val="folHlink"/>
                </a:solidFill>
                <a:latin typeface="Times New Roman" panose="02020603050405020304" pitchFamily="18" charset="0"/>
                <a:ea typeface="楷体_GB2312" pitchFamily="49" charset="-122"/>
              </a:rPr>
              <a:t>  [1] </a:t>
            </a:r>
            <a:r>
              <a:rPr lang="en-US" altLang="zh-CN" sz="2200" u="sng" noProof="1">
                <a:solidFill>
                  <a:schemeClr val="folHlink"/>
                </a:solidFill>
                <a:latin typeface="Times New Roman" panose="02020603050405020304" pitchFamily="18" charset="0"/>
                <a:ea typeface="楷体_GB2312" pitchFamily="49" charset="-122"/>
              </a:rPr>
              <a:t>Dead lock</a:t>
            </a:r>
            <a:r>
              <a:rPr lang="en-US" altLang="en-US" sz="2200" noProof="1">
                <a:solidFill>
                  <a:schemeClr val="folHlink"/>
                </a:solidFill>
                <a:latin typeface="Times New Roman" panose="02020603050405020304" pitchFamily="18" charset="0"/>
                <a:ea typeface="楷体_GB2312" pitchFamily="49" charset="-122"/>
              </a:rPr>
              <a:t>：</a:t>
            </a:r>
            <a:r>
              <a:rPr lang="en-US" altLang="zh-CN" sz="2000" noProof="1">
                <a:solidFill>
                  <a:srgbClr val="002060"/>
                </a:solidFill>
                <a:latin typeface="Times New Roman" panose="02020603050405020304" pitchFamily="18" charset="0"/>
                <a:ea typeface="楷体_GB2312" pitchFamily="49" charset="-122"/>
              </a:rPr>
              <a:t>two or more transactions are waiting for same resources.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noProof="1">
                <a:solidFill>
                  <a:schemeClr val="folHlink"/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en-US" altLang="zh-CN" sz="2200" noProof="1">
                <a:solidFill>
                  <a:schemeClr val="folHlink"/>
                </a:solidFill>
                <a:latin typeface="Times New Roman" panose="02020603050405020304" pitchFamily="18" charset="0"/>
                <a:ea typeface="楷体_GB2312" pitchFamily="49" charset="-122"/>
              </a:rPr>
              <a:t>[2] </a:t>
            </a:r>
            <a:r>
              <a:rPr lang="en-US" altLang="zh-CN" sz="2200" u="sng" noProof="1">
                <a:solidFill>
                  <a:schemeClr val="folHlink"/>
                </a:solidFill>
                <a:latin typeface="Times New Roman" panose="02020603050405020304" pitchFamily="18" charset="0"/>
                <a:ea typeface="楷体_GB2312" pitchFamily="49" charset="-122"/>
              </a:rPr>
              <a:t>Example5.4.3:</a:t>
            </a:r>
            <a:r>
              <a:rPr lang="en-US" altLang="zh-CN" sz="2200" u="sng" noProof="1">
                <a:solidFill>
                  <a:srgbClr val="00206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1800" noProof="1">
                <a:solidFill>
                  <a:srgbClr val="002060"/>
                </a:solidFill>
                <a:latin typeface="Times New Roman" panose="02020603050405020304" pitchFamily="18" charset="0"/>
                <a:ea typeface="楷体_GB2312" pitchFamily="49" charset="-122"/>
              </a:rPr>
              <a:t>(p297)  </a:t>
            </a:r>
            <a:r>
              <a:rPr lang="en-US" altLang="zh-CN" sz="2400" i="1" noProof="1">
                <a:solidFill>
                  <a:srgbClr val="002060"/>
                </a:solidFill>
                <a:latin typeface="+mn-lt"/>
                <a:ea typeface="楷体_GB2312" pitchFamily="49" charset="-122"/>
              </a:rPr>
              <a:t>Transaction deadlock</a:t>
            </a:r>
            <a:r>
              <a:rPr lang="en-US" altLang="zh-CN" sz="2400" noProof="1">
                <a:solidFill>
                  <a:srgbClr val="002060"/>
                </a:solidFill>
                <a:latin typeface="+mn-lt"/>
                <a:ea typeface="楷体_GB2312" pitchFamily="49" charset="-122"/>
              </a:rPr>
              <a:t>.</a:t>
            </a:r>
          </a:p>
        </p:txBody>
      </p:sp>
      <p:graphicFrame>
        <p:nvGraphicFramePr>
          <p:cNvPr id="58372" name="表格 58371">
            <a:extLst>
              <a:ext uri="{FF2B5EF4-FFF2-40B4-BE49-F238E27FC236}">
                <a16:creationId xmlns="" xmlns:a16="http://schemas.microsoft.com/office/drawing/2014/main" id="{90777361-089E-492B-9F37-5FD91A283250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51462881"/>
              </p:ext>
            </p:extLst>
          </p:nvPr>
        </p:nvGraphicFramePr>
        <p:xfrm>
          <a:off x="288480" y="2276872"/>
          <a:ext cx="8459984" cy="4259264"/>
        </p:xfrm>
        <a:graphic>
          <a:graphicData uri="http://schemas.openxmlformats.org/drawingml/2006/table">
            <a:tbl>
              <a:tblPr/>
              <a:tblGrid>
                <a:gridCol w="41781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818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988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Process P1 (T1 Transaction)</a:t>
                      </a:r>
                    </a:p>
                  </a:txBody>
                  <a:tcPr marL="91432" marR="91432" marT="46257" marB="4625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Process P2 (T2: Transaction)</a:t>
                      </a:r>
                    </a:p>
                  </a:txBody>
                  <a:tcPr marL="91432" marR="91432" marT="46257" marB="4625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 </a:t>
                      </a:r>
                    </a:p>
                  </a:txBody>
                  <a:tcPr marL="91432" marR="91432" marT="46257" marB="4625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int bal, sum = 0.00; </a:t>
                      </a:r>
                    </a:p>
                  </a:txBody>
                  <a:tcPr marL="91432" marR="91432" marT="46257" marB="4625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800" b="1" kern="12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update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 A set balance = balance - $400 where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A.aid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 = 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</a:rPr>
                        <a:t>‘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A1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</a:rPr>
                        <a:t>’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;  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(Lock A1 by T1) </a:t>
                      </a:r>
                    </a:p>
                  </a:txBody>
                  <a:tcPr marL="91432" marR="91432" marT="46257" marB="4625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 </a:t>
                      </a:r>
                    </a:p>
                  </a:txBody>
                  <a:tcPr marL="91432" marR="91432" marT="46257" marB="4625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2551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 </a:t>
                      </a:r>
                    </a:p>
                  </a:txBody>
                  <a:tcPr marL="91432" marR="91432" marT="46257" marB="4625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800" b="1" kern="12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select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A.balance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 into: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bal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 from A where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A.aid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 = 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</a:rPr>
                        <a:t>’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A2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</a:rPr>
                        <a:t>’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sum = sum +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bal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 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;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   (Lock A2 by T2) </a:t>
                      </a:r>
                    </a:p>
                  </a:txBody>
                  <a:tcPr marL="91432" marR="91432" marT="46257" marB="4625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 </a:t>
                      </a:r>
                    </a:p>
                  </a:txBody>
                  <a:tcPr marL="91432" marR="91432" marT="46257" marB="4625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800" b="1" kern="12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select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A.balance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 into: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bal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 from A Where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A.aid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 = ’A1’;  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(Conflict with T1 Waiting) </a:t>
                      </a:r>
                    </a:p>
                  </a:txBody>
                  <a:tcPr marL="91432" marR="91432" marT="46257" marB="4625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 </a:t>
                      </a:r>
                    </a:p>
                  </a:txBody>
                  <a:tcPr marL="91432" marR="91432" marT="46257" marB="4625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……</a:t>
                      </a:r>
                    </a:p>
                  </a:txBody>
                  <a:tcPr marL="91432" marR="91432" marT="46257" marB="4625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92551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800" b="1" kern="12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update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 A set balance = balance+$400.00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            where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A.aid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 = 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</a:rPr>
                        <a:t>‘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A2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</a:rPr>
                        <a:t>’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(</a:t>
                      </a: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Confilct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 with T2; Waiting) </a:t>
                      </a:r>
                    </a:p>
                  </a:txBody>
                  <a:tcPr marL="91432" marR="91432" marT="46257" marB="4625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</a:rPr>
                        <a:t>……</a:t>
                      </a:r>
                    </a:p>
                  </a:txBody>
                  <a:tcPr marL="91432" marR="91432" marT="46257" marB="4625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5780" name="Picture 4">
            <a:extLst>
              <a:ext uri="{FF2B5EF4-FFF2-40B4-BE49-F238E27FC236}">
                <a16:creationId xmlns="" xmlns:a16="http://schemas.microsoft.com/office/drawing/2014/main" id="{7C8F1436-707A-40B4-B9B3-26B25A11D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313" y="182637"/>
            <a:ext cx="4321175" cy="245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对象 3">
            <a:extLst>
              <a:ext uri="{FF2B5EF4-FFF2-40B4-BE49-F238E27FC236}">
                <a16:creationId xmlns="" xmlns:a16="http://schemas.microsoft.com/office/drawing/2014/main" id="{1BF237A1-289F-40FB-B932-5505132E60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373880"/>
              </p:ext>
            </p:extLst>
          </p:nvPr>
        </p:nvGraphicFramePr>
        <p:xfrm>
          <a:off x="5291013" y="1643137"/>
          <a:ext cx="403225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4" r:id="rId5" imgW="403849" imgH="403920" progId="Visio.Drawing.11">
                  <p:link updateAutomatic="1"/>
                </p:oleObj>
              </mc:Choice>
              <mc:Fallback>
                <p:oleObj r:id="rId5" imgW="403849" imgH="403920" progId="Visio.Drawing.11">
                  <p:link updateAutomatic="1"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1013" y="1643137"/>
                        <a:ext cx="403225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="" xmlns:a16="http://schemas.microsoft.com/office/drawing/2014/main" id="{0FCFD0E6-4FC6-4309-97B0-5B319E666E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1992213"/>
              </p:ext>
            </p:extLst>
          </p:nvPr>
        </p:nvGraphicFramePr>
        <p:xfrm>
          <a:off x="7810376" y="1671712"/>
          <a:ext cx="403225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5" r:id="rId5" imgW="403849" imgH="403920" progId="Visio.Drawing.11">
                  <p:link updateAutomatic="1"/>
                </p:oleObj>
              </mc:Choice>
              <mc:Fallback>
                <p:oleObj r:id="rId5" imgW="403849" imgH="403920" progId="Visio.Drawing.11">
                  <p:link updateAutomatic="1"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0376" y="1671712"/>
                        <a:ext cx="403225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5782" name="Picture 6">
            <a:extLst>
              <a:ext uri="{FF2B5EF4-FFF2-40B4-BE49-F238E27FC236}">
                <a16:creationId xmlns="" xmlns:a16="http://schemas.microsoft.com/office/drawing/2014/main" id="{C1B194B8-F05F-4549-9F90-39BA0A0CE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651" y="1579265"/>
            <a:ext cx="38100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8" name="Picture 12">
            <a:extLst>
              <a:ext uri="{FF2B5EF4-FFF2-40B4-BE49-F238E27FC236}">
                <a16:creationId xmlns="" xmlns:a16="http://schemas.microsoft.com/office/drawing/2014/main" id="{00690AD1-1527-499D-8D60-C79AE44BF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826" y="1490737"/>
            <a:ext cx="29527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9" name="Picture 13">
            <a:extLst>
              <a:ext uri="{FF2B5EF4-FFF2-40B4-BE49-F238E27FC236}">
                <a16:creationId xmlns="" xmlns:a16="http://schemas.microsoft.com/office/drawing/2014/main" id="{4AAFFA3D-4E56-4E77-B611-7B9DE2E4A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813" y="1335162"/>
            <a:ext cx="2087563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90" name="Picture 14">
            <a:extLst>
              <a:ext uri="{FF2B5EF4-FFF2-40B4-BE49-F238E27FC236}">
                <a16:creationId xmlns="" xmlns:a16="http://schemas.microsoft.com/office/drawing/2014/main" id="{4B59D7E3-74A2-4F42-9DFE-053B46155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813" y="1995562"/>
            <a:ext cx="2087563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乘号 5">
            <a:extLst>
              <a:ext uri="{FF2B5EF4-FFF2-40B4-BE49-F238E27FC236}">
                <a16:creationId xmlns="" xmlns:a16="http://schemas.microsoft.com/office/drawing/2014/main" id="{0F21AC43-6A94-4E9A-B2D2-B9B2388BAE5B}"/>
              </a:ext>
            </a:extLst>
          </p:cNvPr>
          <p:cNvSpPr/>
          <p:nvPr/>
        </p:nvSpPr>
        <p:spPr bwMode="auto">
          <a:xfrm>
            <a:off x="7732588" y="1695525"/>
            <a:ext cx="576263" cy="388937"/>
          </a:xfrm>
          <a:prstGeom prst="mathMultiply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14" name="对象 13">
            <a:extLst>
              <a:ext uri="{FF2B5EF4-FFF2-40B4-BE49-F238E27FC236}">
                <a16:creationId xmlns="" xmlns:a16="http://schemas.microsoft.com/office/drawing/2014/main" id="{B10B35AE-1F8B-4D85-A128-6B0A66B82C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5733460"/>
              </p:ext>
            </p:extLst>
          </p:nvPr>
        </p:nvGraphicFramePr>
        <p:xfrm>
          <a:off x="7811963" y="2198762"/>
          <a:ext cx="403225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6" r:id="rId5" imgW="403849" imgH="403920" progId="Visio.Drawing.11">
                  <p:link updateAutomatic="1"/>
                </p:oleObj>
              </mc:Choice>
              <mc:Fallback>
                <p:oleObj r:id="rId5" imgW="403849" imgH="403920" progId="Visio.Drawing.11">
                  <p:link updateAutomatic="1"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1963" y="2198762"/>
                        <a:ext cx="403225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7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5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57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0"/>
                                        <p:tgtEl>
                                          <p:spTgt spid="75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750"/>
                                        <p:tgtEl>
                                          <p:spTgt spid="75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75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750"/>
                                        <p:tgtEl>
                                          <p:spTgt spid="75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1">
            <a:extLst>
              <a:ext uri="{FF2B5EF4-FFF2-40B4-BE49-F238E27FC236}">
                <a16:creationId xmlns="" xmlns:a16="http://schemas.microsoft.com/office/drawing/2014/main" id="{E365AF3F-D630-4B65-BD04-A5E75F9F9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5.4 Programming for Transactions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CB4E3204-503D-40D9-B235-CC2163A26C33}"/>
              </a:ext>
            </a:extLst>
          </p:cNvPr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3077" name="Rectangle 5">
            <a:extLst>
              <a:ext uri="{FF2B5EF4-FFF2-40B4-BE49-F238E27FC236}">
                <a16:creationId xmlns="" xmlns:a16="http://schemas.microsoft.com/office/drawing/2014/main" id="{9BC67C1E-49CA-4242-B078-87CC195443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908720"/>
            <a:ext cx="8929687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noProof="1">
                <a:solidFill>
                  <a:srgbClr val="7030A0"/>
                </a:solidFill>
                <a:latin typeface="Arial" panose="020B0604020202020204" pitchFamily="34" charset="0"/>
                <a:ea typeface="楷体_GB2312" pitchFamily="49" charset="-122"/>
              </a:rPr>
              <a:t>5. Special Transactions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noProof="1">
                <a:solidFill>
                  <a:schemeClr val="folHlink"/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en-US" altLang="zh-CN" sz="2200" noProof="1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[1] </a:t>
            </a:r>
            <a:r>
              <a:rPr lang="en-US" altLang="zh-CN" sz="2200" u="sng" noProof="1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Dead lock</a:t>
            </a:r>
            <a:r>
              <a:rPr lang="en-US" altLang="en-US" sz="2200" noProof="1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：</a:t>
            </a:r>
            <a:r>
              <a:rPr lang="en-US" altLang="zh-CN" sz="2000" noProof="1">
                <a:solidFill>
                  <a:srgbClr val="002060"/>
                </a:solidFill>
                <a:latin typeface="Times New Roman" panose="02020603050405020304" pitchFamily="18" charset="0"/>
                <a:ea typeface="楷体_GB2312" pitchFamily="49" charset="-122"/>
              </a:rPr>
              <a:t>two or more transactions are waiting for same resources.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noProof="1">
                <a:solidFill>
                  <a:schemeClr val="folHlink"/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en-US" altLang="zh-CN" sz="2200" noProof="1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[2] </a:t>
            </a:r>
            <a:r>
              <a:rPr lang="en-US" altLang="zh-CN" sz="2200" u="sng" noProof="1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Example5.4.3: </a:t>
            </a:r>
            <a:r>
              <a:rPr lang="en-US" altLang="zh-CN" sz="1800" noProof="1">
                <a:solidFill>
                  <a:srgbClr val="002060"/>
                </a:solidFill>
                <a:latin typeface="Times New Roman" panose="02020603050405020304" pitchFamily="18" charset="0"/>
                <a:ea typeface="楷体_GB2312" pitchFamily="49" charset="-122"/>
              </a:rPr>
              <a:t>(p297)  </a:t>
            </a:r>
            <a:r>
              <a:rPr lang="en-US" altLang="zh-CN" sz="2400" i="1" noProof="1">
                <a:solidFill>
                  <a:srgbClr val="002060"/>
                </a:solidFill>
                <a:latin typeface="+mn-lt"/>
                <a:ea typeface="楷体_GB2312" pitchFamily="49" charset="-122"/>
              </a:rPr>
              <a:t>Transaction deadlock</a:t>
            </a:r>
            <a:r>
              <a:rPr lang="en-US" altLang="zh-CN" sz="2400" noProof="1">
                <a:solidFill>
                  <a:srgbClr val="002060"/>
                </a:solidFill>
                <a:latin typeface="+mn-lt"/>
                <a:ea typeface="楷体_GB2312" pitchFamily="49" charset="-122"/>
              </a:rPr>
              <a:t>.</a:t>
            </a:r>
          </a:p>
        </p:txBody>
      </p:sp>
      <p:graphicFrame>
        <p:nvGraphicFramePr>
          <p:cNvPr id="58372" name="表格 58371">
            <a:extLst>
              <a:ext uri="{FF2B5EF4-FFF2-40B4-BE49-F238E27FC236}">
                <a16:creationId xmlns="" xmlns:a16="http://schemas.microsoft.com/office/drawing/2014/main" id="{5750BBB9-6B8A-4F04-916D-604437C8176D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50035849"/>
              </p:ext>
            </p:extLst>
          </p:nvPr>
        </p:nvGraphicFramePr>
        <p:xfrm>
          <a:off x="288479" y="2276872"/>
          <a:ext cx="8315969" cy="4502590"/>
        </p:xfrm>
        <a:graphic>
          <a:graphicData uri="http://schemas.openxmlformats.org/drawingml/2006/table">
            <a:tbl>
              <a:tblPr/>
              <a:tblGrid>
                <a:gridCol w="39389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37698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988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Process P1 (T1 Transaction)</a:t>
                      </a:r>
                    </a:p>
                  </a:txBody>
                  <a:tcPr marL="91432" marR="91432" marT="46257" marB="4625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Process P2 (T2: Transaction)</a:t>
                      </a:r>
                    </a:p>
                  </a:txBody>
                  <a:tcPr marL="91432" marR="91432" marT="46257" marB="4625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 </a:t>
                      </a:r>
                    </a:p>
                  </a:txBody>
                  <a:tcPr marL="91432" marR="91432" marT="46257" marB="4625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int bal, sum = 0.00; </a:t>
                      </a:r>
                    </a:p>
                  </a:txBody>
                  <a:tcPr marL="91432" marR="91432" marT="46257" marB="4625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800" b="1" kern="12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update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 A set balance = balance - $400 where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A.aid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 = 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</a:rPr>
                        <a:t>‘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A1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</a:rPr>
                        <a:t>’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;  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(Lock A1 by T1) </a:t>
                      </a:r>
                    </a:p>
                  </a:txBody>
                  <a:tcPr marL="91432" marR="91432" marT="46257" marB="4625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 </a:t>
                      </a:r>
                    </a:p>
                  </a:txBody>
                  <a:tcPr marL="91432" marR="91432" marT="46257" marB="4625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2551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 </a:t>
                      </a:r>
                    </a:p>
                  </a:txBody>
                  <a:tcPr marL="91432" marR="91432" marT="46257" marB="4625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800" b="1" kern="12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select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A.balance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 into: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bal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 from A where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A.aid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 = 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</a:rPr>
                        <a:t>’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A2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</a:rPr>
                        <a:t>’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sum = sum +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bal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 ;   </a:t>
                      </a:r>
                      <a:r>
                        <a:rPr kumimoji="0" lang="en-US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+mn-cs"/>
                        </a:rPr>
                        <a:t>(Lock A2 by T2) </a:t>
                      </a:r>
                    </a:p>
                  </a:txBody>
                  <a:tcPr marL="91432" marR="91432" marT="46257" marB="4625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 </a:t>
                      </a:r>
                    </a:p>
                  </a:txBody>
                  <a:tcPr marL="91432" marR="91432" marT="46257" marB="4625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800" b="1" kern="12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select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A.balance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 into: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bal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 from A Where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A.aid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 = ’A1’;   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 </a:t>
                      </a:r>
                      <a:r>
                        <a:rPr kumimoji="0" lang="en-US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+mn-cs"/>
                        </a:rPr>
                        <a:t>(Conflict with T1 Waiting) </a:t>
                      </a:r>
                    </a:p>
                  </a:txBody>
                  <a:tcPr marL="91432" marR="91432" marT="46257" marB="4625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 </a:t>
                      </a:r>
                    </a:p>
                  </a:txBody>
                  <a:tcPr marL="91432" marR="91432" marT="46257" marB="4625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……</a:t>
                      </a:r>
                    </a:p>
                  </a:txBody>
                  <a:tcPr marL="91432" marR="91432" marT="46257" marB="4625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92551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800" b="1" kern="12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update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 A set balance = balance + $400.00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            where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A.aid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 = 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</a:rPr>
                        <a:t>‘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A2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</a:rPr>
                        <a:t>’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(</a:t>
                      </a:r>
                      <a:r>
                        <a:rPr kumimoji="0" lang="en-US" altLang="zh-CN" sz="16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+mn-cs"/>
                        </a:rPr>
                        <a:t>Confilct</a:t>
                      </a:r>
                      <a:r>
                        <a:rPr kumimoji="0" lang="en-US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+mn-cs"/>
                        </a:rPr>
                        <a:t> with T2; Waiting) </a:t>
                      </a:r>
                    </a:p>
                  </a:txBody>
                  <a:tcPr marL="91432" marR="91432" marT="46257" marB="4625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</a:rPr>
                        <a:t>……</a:t>
                      </a:r>
                    </a:p>
                  </a:txBody>
                  <a:tcPr marL="91432" marR="91432" marT="46257" marB="4625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5780" name="Picture 4">
            <a:extLst>
              <a:ext uri="{FF2B5EF4-FFF2-40B4-BE49-F238E27FC236}">
                <a16:creationId xmlns="" xmlns:a16="http://schemas.microsoft.com/office/drawing/2014/main" id="{11B8DFA0-FD17-494D-85DE-BB42CEC84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413" y="212799"/>
            <a:ext cx="4537075" cy="242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对象 5">
            <a:extLst>
              <a:ext uri="{FF2B5EF4-FFF2-40B4-BE49-F238E27FC236}">
                <a16:creationId xmlns="" xmlns:a16="http://schemas.microsoft.com/office/drawing/2014/main" id="{5B0A82A8-69B9-422E-AF31-41E3829B8F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3247172"/>
              </p:ext>
            </p:extLst>
          </p:nvPr>
        </p:nvGraphicFramePr>
        <p:xfrm>
          <a:off x="7667501" y="2049537"/>
          <a:ext cx="403225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6" r:id="rId6" imgW="403849" imgH="403920" progId="Visio.Drawing.11">
                  <p:link updateAutomatic="1"/>
                </p:oleObj>
              </mc:Choice>
              <mc:Fallback>
                <p:oleObj r:id="rId6" imgW="403849" imgH="403920" progId="Visio.Drawing.11">
                  <p:link updateAutomatic="1"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7501" y="2049537"/>
                        <a:ext cx="403225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5782" name="Picture 6">
            <a:extLst>
              <a:ext uri="{FF2B5EF4-FFF2-40B4-BE49-F238E27FC236}">
                <a16:creationId xmlns="" xmlns:a16="http://schemas.microsoft.com/office/drawing/2014/main" id="{DA01EB14-5BD5-4DCA-BDD3-C4E9E738B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501" y="1963812"/>
            <a:ext cx="38100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8" name="Picture 12">
            <a:extLst>
              <a:ext uri="{FF2B5EF4-FFF2-40B4-BE49-F238E27FC236}">
                <a16:creationId xmlns="" xmlns:a16="http://schemas.microsoft.com/office/drawing/2014/main" id="{6F4B3D57-D511-443B-BBA7-4DBCF720F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951" y="1868562"/>
            <a:ext cx="29527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75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25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75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1">
            <a:extLst>
              <a:ext uri="{FF2B5EF4-FFF2-40B4-BE49-F238E27FC236}">
                <a16:creationId xmlns="" xmlns:a16="http://schemas.microsoft.com/office/drawing/2014/main" id="{D7E3D84A-9736-44AF-BDE6-23D1251E8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5.4 Programming for Transactions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71BFFD2F-B70B-4A1F-B29A-C9617D4A81F3}"/>
              </a:ext>
            </a:extLst>
          </p:cNvPr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633861" name="Rectangle 5">
            <a:extLst>
              <a:ext uri="{FF2B5EF4-FFF2-40B4-BE49-F238E27FC236}">
                <a16:creationId xmlns="" xmlns:a16="http://schemas.microsoft.com/office/drawing/2014/main" id="{8C8B3573-A1B4-45FC-AC71-0DC9F32C99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00" y="981075"/>
            <a:ext cx="8928100" cy="2447925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609600" indent="-609600" eaLnBrk="1" hangingPunct="1">
              <a:lnSpc>
                <a:spcPct val="115000"/>
              </a:lnSpc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2200" dirty="0">
                <a:solidFill>
                  <a:srgbClr val="7030A0"/>
                </a:solidFill>
                <a:latin typeface="Times New Roman" panose="02020603050405020304" pitchFamily="18" charset="0"/>
              </a:rPr>
              <a:t>[3] Checking the Dead Lock in program</a:t>
            </a:r>
          </a:p>
          <a:p>
            <a:pPr marL="990600" lvl="1" indent="-533400" eaLnBrk="1" hangingPunct="1">
              <a:lnSpc>
                <a:spcPct val="115000"/>
              </a:lnSpc>
              <a:spcBef>
                <a:spcPct val="3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Ø"/>
              <a:defRPr/>
            </a:pP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Using a transaction, the program must be lookout for the “Deadlock” error return on SQL statements.</a:t>
            </a:r>
          </a:p>
          <a:p>
            <a:pPr marL="990600" lvl="1" indent="-533400" eaLnBrk="1" hangingPunct="1">
              <a:lnSpc>
                <a:spcPct val="115000"/>
              </a:lnSpc>
              <a:spcBef>
                <a:spcPct val="3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Ø"/>
              <a:defRPr/>
            </a:pP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The “Deadlock” error codes return in </a:t>
            </a:r>
            <a:r>
              <a:rPr lang="en-US" altLang="zh-CN" sz="2200" u="sng" dirty="0" err="1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sqlca.sqlcode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. </a:t>
            </a:r>
          </a:p>
          <a:p>
            <a:pPr marL="990600" lvl="1" indent="-533400" eaLnBrk="1" hangingPunct="1">
              <a:lnSpc>
                <a:spcPct val="115000"/>
              </a:lnSpc>
              <a:spcBef>
                <a:spcPct val="3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Ø"/>
              <a:defRPr/>
            </a:pP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For example:</a:t>
            </a:r>
          </a:p>
        </p:txBody>
      </p:sp>
      <p:graphicFrame>
        <p:nvGraphicFramePr>
          <p:cNvPr id="633898" name="Group 42">
            <a:extLst>
              <a:ext uri="{FF2B5EF4-FFF2-40B4-BE49-F238E27FC236}">
                <a16:creationId xmlns="" xmlns:a16="http://schemas.microsoft.com/office/drawing/2014/main" id="{5E3882B3-B82D-4F5F-A986-138147E4D54A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63032625"/>
              </p:ext>
            </p:extLst>
          </p:nvPr>
        </p:nvGraphicFramePr>
        <p:xfrm>
          <a:off x="1331640" y="3611179"/>
          <a:ext cx="6912768" cy="1657633"/>
        </p:xfrm>
        <a:graphic>
          <a:graphicData uri="http://schemas.openxmlformats.org/drawingml/2006/table">
            <a:tbl>
              <a:tblPr/>
              <a:tblGrid>
                <a:gridCol w="151216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00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44827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+mn-lt"/>
                          <a:ea typeface="AVGmdBU" pitchFamily="2" charset="-122"/>
                          <a:cs typeface="Arial Unicode MS" panose="020B0604020202020204" pitchFamily="34" charset="-122"/>
                        </a:rPr>
                        <a:t>Product</a:t>
                      </a:r>
                    </a:p>
                  </a:txBody>
                  <a:tcPr marL="91450" marR="91450"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+mn-lt"/>
                          <a:ea typeface="AVGmdBU" pitchFamily="2" charset="-122"/>
                          <a:cs typeface="Arial Unicode MS" panose="020B0604020202020204" pitchFamily="34" charset="-122"/>
                        </a:rPr>
                        <a:t>Variable </a:t>
                      </a:r>
                    </a:p>
                  </a:txBody>
                  <a:tcPr marL="91450" marR="91450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+mn-lt"/>
                          <a:ea typeface="AVGmdBU" pitchFamily="2" charset="-122"/>
                          <a:cs typeface="Arial Unicode MS" panose="020B0604020202020204" pitchFamily="34" charset="-122"/>
                        </a:rPr>
                        <a:t>Codes </a:t>
                      </a:r>
                    </a:p>
                  </a:txBody>
                  <a:tcPr marL="91450" marR="91450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+mn-lt"/>
                          <a:ea typeface="AVGmdBU" pitchFamily="2" charset="-122"/>
                          <a:cs typeface="Arial Unicode MS" panose="020B0604020202020204" pitchFamily="34" charset="-122"/>
                        </a:rPr>
                        <a:t>Description </a:t>
                      </a:r>
                    </a:p>
                  </a:txBody>
                  <a:tcPr marL="91450" marR="91450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331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Basic SQL </a:t>
                      </a:r>
                    </a:p>
                  </a:txBody>
                  <a:tcPr marL="91450" marR="91450"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SQLSTATE </a:t>
                      </a:r>
                    </a:p>
                  </a:txBody>
                  <a:tcPr marL="91450" marR="91450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‘40001’ </a:t>
                      </a:r>
                    </a:p>
                  </a:txBody>
                  <a:tcPr marL="91450" marR="91450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Serialization Failure </a:t>
                      </a:r>
                    </a:p>
                  </a:txBody>
                  <a:tcPr marL="91450" marR="91450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ORACLE </a:t>
                      </a:r>
                    </a:p>
                  </a:txBody>
                  <a:tcPr marL="91450" marR="91450"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Sqlca.sqlcode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</a:p>
                  </a:txBody>
                  <a:tcPr marL="91450" marR="91450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-60 </a:t>
                      </a:r>
                    </a:p>
                  </a:txBody>
                  <a:tcPr marL="91450" marR="91450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958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DB2 UDB </a:t>
                      </a:r>
                    </a:p>
                  </a:txBody>
                  <a:tcPr marL="91450" marR="91450"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Sqlca.sqlcode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</a:p>
                  </a:txBody>
                  <a:tcPr marL="91450" marR="91450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-911 </a:t>
                      </a:r>
                    </a:p>
                  </a:txBody>
                  <a:tcPr marL="91450" marR="91450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1450" marR="91450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">
            <a:extLst>
              <a:ext uri="{FF2B5EF4-FFF2-40B4-BE49-F238E27FC236}">
                <a16:creationId xmlns="" xmlns:a16="http://schemas.microsoft.com/office/drawing/2014/main" id="{282C8BE6-8D8D-475D-9CE8-5960A7AD1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5.4 Programming for Transactions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7638C59A-A9C8-42C9-A6D8-B706944A2D92}"/>
              </a:ext>
            </a:extLst>
          </p:cNvPr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634886" name="Rectangle 6">
            <a:extLst>
              <a:ext uri="{FF2B5EF4-FFF2-40B4-BE49-F238E27FC236}">
                <a16:creationId xmlns="" xmlns:a16="http://schemas.microsoft.com/office/drawing/2014/main" id="{9F58BF5C-799E-43DB-8878-F4324DE57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44" y="908720"/>
            <a:ext cx="9015860" cy="587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60000"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200" dirty="0">
                <a:solidFill>
                  <a:srgbClr val="7030A0"/>
                </a:solidFill>
                <a:latin typeface="Times New Roman" panose="02020603050405020304" pitchFamily="18" charset="0"/>
              </a:rPr>
              <a:t>[4] </a:t>
            </a:r>
            <a:r>
              <a:rPr lang="en-US" altLang="zh-CN" sz="2200" u="sng" dirty="0">
                <a:solidFill>
                  <a:srgbClr val="7030A0"/>
                </a:solidFill>
                <a:latin typeface="Times New Roman" panose="02020603050405020304" pitchFamily="18" charset="0"/>
              </a:rPr>
              <a:t>Example5.4.4: </a:t>
            </a:r>
            <a:r>
              <a:rPr lang="en-US" altLang="zh-CN" sz="1200" dirty="0">
                <a:solidFill>
                  <a:srgbClr val="002060"/>
                </a:solidFill>
                <a:latin typeface="Times New Roman" panose="02020603050405020304" pitchFamily="18" charset="0"/>
              </a:rPr>
              <a:t>(p298) 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Deadlock Detection</a:t>
            </a: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. </a:t>
            </a:r>
            <a:r>
              <a:rPr lang="en-US" altLang="zh-CN" sz="1800" dirty="0">
                <a:solidFill>
                  <a:srgbClr val="002060"/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Write  a  transaction  to  contain multiple row changes by a Searched-Update and retry  the  transaction  when  a  deadlock occurs.</a:t>
            </a:r>
          </a:p>
          <a:p>
            <a:pPr eaLnBrk="1" hangingPunct="1">
              <a:lnSpc>
                <a:spcPts val="2900"/>
              </a:lnSpc>
              <a:spcBef>
                <a:spcPts val="1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#define DEADABORT -60;    </a:t>
            </a:r>
          </a:p>
          <a:p>
            <a:pPr eaLnBrk="1" hangingPunct="1">
              <a:lnSpc>
                <a:spcPts val="2900"/>
              </a:lnSpc>
              <a:spcBef>
                <a:spcPct val="5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main int()   </a:t>
            </a:r>
          </a:p>
          <a:p>
            <a:pPr eaLnBrk="1" hangingPunct="1">
              <a:lnSpc>
                <a:spcPts val="2900"/>
              </a:lnSpc>
              <a:spcBef>
                <a:spcPct val="5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{exec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whenever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sqlerror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continue;</a:t>
            </a:r>
          </a:p>
          <a:p>
            <a:pPr eaLnBrk="1" hangingPunct="1">
              <a:lnSpc>
                <a:spcPts val="2900"/>
              </a:lnSpc>
              <a:spcBef>
                <a:spcPct val="5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int count = 0 ;</a:t>
            </a:r>
          </a:p>
          <a:p>
            <a:pPr eaLnBrk="1" hangingPunct="1">
              <a:lnSpc>
                <a:spcPts val="2900"/>
              </a:lnSpc>
              <a:spcBef>
                <a:spcPct val="5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while ( 1 ) </a:t>
            </a:r>
          </a:p>
          <a:p>
            <a:pPr eaLnBrk="1" hangingPunct="1">
              <a:lnSpc>
                <a:spcPts val="2900"/>
              </a:lnSpc>
              <a:spcBef>
                <a:spcPct val="5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{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update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customers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set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discnt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= 1.1*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discnt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where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city = ‘New York’;</a:t>
            </a:r>
          </a:p>
          <a:p>
            <a:pPr eaLnBrk="1" hangingPunct="1">
              <a:lnSpc>
                <a:spcPts val="2900"/>
              </a:lnSpc>
              <a:spcBef>
                <a:spcPct val="5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if  (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sqlca.sqlcode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== </a:t>
            </a:r>
            <a:r>
              <a:rPr lang="en-US" altLang="zh-CN" sz="18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DEADABORT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) { count++; 	   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/*count deadlock aborts*/</a:t>
            </a:r>
            <a:endParaRPr lang="en-US" altLang="zh-CN" sz="16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900"/>
              </a:lnSpc>
              <a:spcBef>
                <a:spcPct val="5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	  	if (</a:t>
            </a:r>
            <a:r>
              <a:rPr lang="en-US" altLang="zh-CN" sz="20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count &lt; 4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) {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rollback work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lnSpc>
                <a:spcPts val="26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			……		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/*wait for a second*/</a:t>
            </a:r>
            <a:endParaRPr lang="en-US" altLang="zh-CN" sz="16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900"/>
              </a:lnSpc>
              <a:spcBef>
                <a:spcPct val="5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 			} else break;</a:t>
            </a:r>
          </a:p>
          <a:p>
            <a:pPr eaLnBrk="1" hangingPunct="1">
              <a:lnSpc>
                <a:spcPts val="2900"/>
              </a:lnSpc>
              <a:spcBef>
                <a:spcPct val="5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 } else if (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sqlca.sqlcode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&lt;0 ) break;	                     	 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/*Error, but non-deadlock*/</a:t>
            </a:r>
            <a:endParaRPr lang="en-US" altLang="zh-CN" sz="16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900"/>
              </a:lnSpc>
              <a:spcBef>
                <a:spcPct val="5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}							          	            	   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/* end while */</a:t>
            </a:r>
          </a:p>
        </p:txBody>
      </p:sp>
      <p:sp>
        <p:nvSpPr>
          <p:cNvPr id="4" name="Line 11">
            <a:extLst>
              <a:ext uri="{FF2B5EF4-FFF2-40B4-BE49-F238E27FC236}">
                <a16:creationId xmlns="" xmlns:a16="http://schemas.microsoft.com/office/drawing/2014/main" id="{2C5A881E-EDF1-4381-B34A-88F1408108B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-20636" y="1700808"/>
            <a:ext cx="9144000" cy="0"/>
          </a:xfrm>
          <a:prstGeom prst="line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dash"/>
            <a:round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zh-CN" altLang="en-US" sz="4400" u="sng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48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48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348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348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348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348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48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48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348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348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348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348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348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348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348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348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348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348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348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348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348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348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348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348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348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348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3488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3488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3488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3488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3488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3488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">
            <a:extLst>
              <a:ext uri="{FF2B5EF4-FFF2-40B4-BE49-F238E27FC236}">
                <a16:creationId xmlns="" xmlns:a16="http://schemas.microsoft.com/office/drawing/2014/main" id="{85F63A02-41A0-4CA7-AE5B-328740741C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5.4 Programming for Transactions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07865709-9FBB-49A1-AD80-0536F72B36E2}"/>
              </a:ext>
            </a:extLst>
          </p:cNvPr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636934" name="Rectangle 6">
            <a:extLst>
              <a:ext uri="{FF2B5EF4-FFF2-40B4-BE49-F238E27FC236}">
                <a16:creationId xmlns="" xmlns:a16="http://schemas.microsoft.com/office/drawing/2014/main" id="{2E1B2C66-A0B1-4E6E-9FBE-44453F5D7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" y="980728"/>
            <a:ext cx="9004300" cy="551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990600" indent="-5334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1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FFFF00"/>
                </a:solidFill>
                <a:latin typeface="Times New Roman" panose="02020603050405020304" pitchFamily="18" charset="0"/>
              </a:rPr>
              <a:t>        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if (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sqlca.sqlcode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&lt; 0 ) { 	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 	 /*over-retried deadlock or other  error */</a:t>
            </a:r>
          </a:p>
          <a:p>
            <a:pPr eaLnBrk="1" hangingPunct="1">
              <a:lnSpc>
                <a:spcPts val="31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		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print_dberror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( ); 	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 /* print error message */</a:t>
            </a:r>
          </a:p>
          <a:p>
            <a:pPr eaLnBrk="1" hangingPunct="1">
              <a:lnSpc>
                <a:spcPts val="31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		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rollback work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lnSpc>
                <a:spcPts val="31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		return -1;   }      		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/* return error */</a:t>
            </a:r>
          </a:p>
          <a:p>
            <a:pPr eaLnBrk="1" hangingPunct="1">
              <a:lnSpc>
                <a:spcPts val="28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else</a:t>
            </a:r>
          </a:p>
          <a:p>
            <a:pPr eaLnBrk="1" hangingPunct="1">
              <a:lnSpc>
                <a:spcPts val="28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    return 0; 			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 /* return success */ </a:t>
            </a:r>
          </a:p>
          <a:p>
            <a:pPr eaLnBrk="1" hangingPunct="1">
              <a:lnSpc>
                <a:spcPts val="28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}	        				</a:t>
            </a: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  </a:t>
            </a:r>
          </a:p>
          <a:p>
            <a:pPr eaLnBrk="1" hangingPunct="1">
              <a:lnSpc>
                <a:spcPts val="3400"/>
              </a:lnSpc>
              <a:spcBef>
                <a:spcPts val="24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200" dirty="0">
                <a:solidFill>
                  <a:srgbClr val="7030A0"/>
                </a:solidFill>
                <a:latin typeface="Times New Roman" panose="02020603050405020304" pitchFamily="18" charset="0"/>
              </a:rPr>
              <a:t>  [5] Note:  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If  Deadlock occurs, there are two things be considered.</a:t>
            </a:r>
          </a:p>
          <a:p>
            <a:pPr marL="648000" lvl="1" indent="-360000" eaLnBrk="1" hangingPunct="1">
              <a:spcBef>
                <a:spcPts val="12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Using  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ROLLBACK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to make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all the change of DB-Data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to roll back to the point where the program logic first found it.</a:t>
            </a:r>
          </a:p>
          <a:p>
            <a:pPr marL="648000" lvl="1" indent="-360000" eaLnBrk="1" hangingPunct="1">
              <a:spcBef>
                <a:spcPts val="12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The program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variables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in memory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are not under control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of the DB.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1">
            <a:extLst>
              <a:ext uri="{FF2B5EF4-FFF2-40B4-BE49-F238E27FC236}">
                <a16:creationId xmlns="" xmlns:a16="http://schemas.microsoft.com/office/drawing/2014/main" id="{6BABE421-F0C3-4734-AE99-CEFBDEF88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5.4 Programming for Transactions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EEE60A22-64DB-4EEE-9B75-DC157EFAC828}"/>
              </a:ext>
            </a:extLst>
          </p:cNvPr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637958" name="Rectangle 6">
            <a:extLst>
              <a:ext uri="{FF2B5EF4-FFF2-40B4-BE49-F238E27FC236}">
                <a16:creationId xmlns="" xmlns:a16="http://schemas.microsoft.com/office/drawing/2014/main" id="{25C11ECF-5683-451C-8192-6C9E9157F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6463"/>
            <a:ext cx="9153525" cy="1717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Arial" panose="020B0604020202020204" pitchFamily="34" charset="0"/>
              <a:buNone/>
            </a:pPr>
            <a:r>
              <a:rPr lang="en-US" altLang="zh-CN" sz="2200" dirty="0">
                <a:solidFill>
                  <a:schemeClr val="folHlink"/>
                </a:solidFill>
                <a:latin typeface="Times New Roman" panose="02020603050405020304" pitchFamily="18" charset="0"/>
                <a:ea typeface="楷体_GB2312" pitchFamily="49" charset="-122"/>
              </a:rPr>
              <a:t>[6] Note</a:t>
            </a:r>
            <a:r>
              <a:rPr lang="en-US" altLang="zh-CN" sz="2200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</a:rPr>
              <a:t>: 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_GB2312" pitchFamily="49" charset="-122"/>
              </a:rPr>
              <a:t>A user interaction shouldn’t be taken in a transaction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  <a:ea typeface="楷体_GB2312" pitchFamily="49" charset="-122"/>
              </a:rPr>
              <a:t>.</a:t>
            </a:r>
            <a:endParaRPr lang="en-US" altLang="zh-CN" sz="2000" dirty="0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eaLnBrk="1" hangingPunct="1">
              <a:spcBef>
                <a:spcPts val="0"/>
              </a:spcBef>
              <a:buClr>
                <a:schemeClr val="hlink"/>
              </a:buClr>
              <a:buSzPct val="65000"/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		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  <a:ea typeface="楷体_GB2312" pitchFamily="49" charset="-122"/>
              </a:rPr>
              <a:t>[Comparing with   Example 5.4.5 and Example 5.4.6]</a:t>
            </a:r>
          </a:p>
          <a:p>
            <a:pPr eaLnBrk="1" hangingPunct="1">
              <a:lnSpc>
                <a:spcPct val="120000"/>
              </a:lnSpc>
              <a:spcBef>
                <a:spcPts val="1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200" dirty="0">
                <a:solidFill>
                  <a:schemeClr val="folHlink"/>
                </a:solidFill>
                <a:latin typeface="Times New Roman" panose="02020603050405020304" pitchFamily="18" charset="0"/>
              </a:rPr>
              <a:t>[7] </a:t>
            </a:r>
            <a:r>
              <a:rPr lang="en-US" altLang="zh-CN" sz="2200" u="sng" dirty="0">
                <a:solidFill>
                  <a:schemeClr val="folHlink"/>
                </a:solidFill>
                <a:latin typeface="Times New Roman" panose="02020603050405020304" pitchFamily="18" charset="0"/>
              </a:rPr>
              <a:t>Example5.4.5</a:t>
            </a:r>
            <a:r>
              <a:rPr lang="en-US" altLang="zh-CN" sz="2200" dirty="0">
                <a:solidFill>
                  <a:srgbClr val="7030A0"/>
                </a:solidFill>
                <a:latin typeface="+mn-lt"/>
              </a:rPr>
              <a:t>: </a:t>
            </a:r>
            <a:r>
              <a:rPr lang="en-US" altLang="zh-CN" sz="2000" dirty="0">
                <a:solidFill>
                  <a:srgbClr val="002060"/>
                </a:solidFill>
                <a:latin typeface="+mn-lt"/>
              </a:rPr>
              <a:t>Taking orders from agent, updating quantity in products.</a:t>
            </a:r>
            <a:r>
              <a:rPr lang="en-US" altLang="zh-CN" sz="2000" dirty="0">
                <a:solidFill>
                  <a:srgbClr val="7030A0"/>
                </a:solidFill>
                <a:latin typeface="+mn-lt"/>
              </a:rPr>
              <a:t> </a:t>
            </a:r>
            <a:endParaRPr lang="en-US" altLang="zh-CN" sz="2000" dirty="0">
              <a:solidFill>
                <a:srgbClr val="FFC000"/>
              </a:solidFill>
              <a:latin typeface="+mn-lt"/>
            </a:endParaRPr>
          </a:p>
          <a:p>
            <a:pPr algn="ctr" eaLnBrk="1" hangingPunct="1">
              <a:buClr>
                <a:schemeClr val="hlink"/>
              </a:buClr>
              <a:buSzPct val="65000"/>
            </a:pP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/* ------------ Version 1: query the storage units and its price of a product, then sale it -----------*/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endParaRPr lang="en-US" altLang="zh-CN" sz="1600" dirty="0">
              <a:solidFill>
                <a:srgbClr val="00206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2D5ECFB8-5694-4666-8B6B-4B46D7DAE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624360"/>
            <a:ext cx="4242136" cy="3540944"/>
          </a:xfrm>
          <a:prstGeom prst="rect">
            <a:avLst/>
          </a:prstGeom>
        </p:spPr>
      </p:pic>
      <p:sp>
        <p:nvSpPr>
          <p:cNvPr id="8" name="Rectangle 6">
            <a:extLst>
              <a:ext uri="{FF2B5EF4-FFF2-40B4-BE49-F238E27FC236}">
                <a16:creationId xmlns="" xmlns:a16="http://schemas.microsoft.com/office/drawing/2014/main" id="{9E2B6EE6-83C6-4642-9FFF-B9F88840A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112" y="3068960"/>
            <a:ext cx="3168352" cy="1717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8000" indent="-216000" eaLnBrk="1" hangingPunct="1">
              <a:lnSpc>
                <a:spcPct val="120000"/>
              </a:lnSpc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u"/>
            </a:pPr>
            <a:r>
              <a:rPr lang="en-US" altLang="zh-CN" sz="1800" dirty="0">
                <a:solidFill>
                  <a:srgbClr val="0438DE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Transaction </a:t>
            </a:r>
            <a:r>
              <a:rPr lang="zh-CN" altLang="en-US" sz="1800" dirty="0">
                <a:solidFill>
                  <a:srgbClr val="0438DE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中包含与用户的交互操作</a:t>
            </a:r>
            <a:endParaRPr lang="en-US" altLang="zh-CN" sz="1800" dirty="0">
              <a:solidFill>
                <a:srgbClr val="0438DE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8000" indent="-216000" eaLnBrk="1" hangingPunct="1">
              <a:lnSpc>
                <a:spcPct val="120000"/>
              </a:lnSpc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u"/>
            </a:pPr>
            <a:r>
              <a:rPr lang="en-US" altLang="zh-CN" sz="1800" dirty="0">
                <a:solidFill>
                  <a:srgbClr val="0438DE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Transaction</a:t>
            </a:r>
            <a:r>
              <a:rPr lang="zh-CN" altLang="en-US" sz="1800" dirty="0">
                <a:solidFill>
                  <a:srgbClr val="0438DE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拆分成不包含交互操作，但要防错</a:t>
            </a:r>
            <a:endParaRPr lang="en-US" altLang="zh-CN" sz="1200" dirty="0">
              <a:solidFill>
                <a:srgbClr val="0438DE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79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79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379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379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">
            <a:extLst>
              <a:ext uri="{FF2B5EF4-FFF2-40B4-BE49-F238E27FC236}">
                <a16:creationId xmlns="" xmlns:a16="http://schemas.microsoft.com/office/drawing/2014/main" id="{040B9E11-93D7-4A9D-B297-67B9FA6B1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5.4 Programming for Transactions</a:t>
            </a:r>
          </a:p>
        </p:txBody>
      </p:sp>
      <p:sp>
        <p:nvSpPr>
          <p:cNvPr id="637958" name="Rectangle 6">
            <a:extLst>
              <a:ext uri="{FF2B5EF4-FFF2-40B4-BE49-F238E27FC236}">
                <a16:creationId xmlns="" xmlns:a16="http://schemas.microsoft.com/office/drawing/2014/main" id="{D8A1A313-2620-404C-BB39-5D215B89C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6" y="908993"/>
            <a:ext cx="8748464" cy="5760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exec </a:t>
            </a:r>
            <a:r>
              <a:rPr lang="en-US" altLang="zh-CN" sz="18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7030A0"/>
                </a:solidFill>
                <a:latin typeface="Times New Roman" panose="02020603050405020304" pitchFamily="18" charset="0"/>
              </a:rPr>
              <a:t>whenever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8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sqlerror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18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goto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report-err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; 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buClr>
                <a:schemeClr val="hlink"/>
              </a:buClr>
              <a:buSzPct val="65000"/>
            </a:pP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exec </a:t>
            </a:r>
            <a:r>
              <a:rPr lang="en-US" altLang="zh-CN" sz="18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7030A0"/>
                </a:solidFill>
                <a:latin typeface="Times New Roman" panose="02020603050405020304" pitchFamily="18" charset="0"/>
              </a:rPr>
              <a:t>whenever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8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notfound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18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goto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report-err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; </a:t>
            </a:r>
          </a:p>
          <a:p>
            <a:pPr eaLnBrk="1" hangingPunct="1">
              <a:lnSpc>
                <a:spcPct val="15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exec </a:t>
            </a:r>
            <a:r>
              <a:rPr lang="en-US" altLang="zh-CN" sz="1800" dirty="0" err="1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sql</a:t>
            </a:r>
            <a:r>
              <a:rPr lang="en-US" altLang="zh-CN" sz="18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7030A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select</a:t>
            </a:r>
            <a:r>
              <a:rPr lang="en-US" altLang="zh-CN" sz="18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price, quantity into </a:t>
            </a:r>
            <a:r>
              <a:rPr lang="en-US" altLang="zh-CN" sz="1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:</a:t>
            </a:r>
            <a:r>
              <a:rPr lang="en-US" altLang="zh-CN" sz="1800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pri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1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:</a:t>
            </a:r>
            <a:r>
              <a:rPr lang="en-US" altLang="zh-CN" sz="1800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qoh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7030A0"/>
                </a:solidFill>
                <a:latin typeface="Times New Roman" panose="02020603050405020304" pitchFamily="18" charset="0"/>
              </a:rPr>
              <a:t>form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products </a:t>
            </a:r>
            <a:r>
              <a:rPr lang="en-US" altLang="zh-CN" sz="1800" dirty="0">
                <a:solidFill>
                  <a:srgbClr val="7030A0"/>
                </a:solidFill>
                <a:latin typeface="Times New Roman" panose="02020603050405020304" pitchFamily="18" charset="0"/>
              </a:rPr>
              <a:t>where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8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pid</a:t>
            </a:r>
            <a:r>
              <a:rPr lang="en-US" altLang="zh-CN" sz="1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=:</a:t>
            </a:r>
            <a:r>
              <a:rPr lang="en-US" altLang="zh-CN" sz="1800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req_pid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; </a:t>
            </a:r>
          </a:p>
          <a:p>
            <a:pPr eaLnBrk="1" hangingPunct="1">
              <a:lnSpc>
                <a:spcPct val="12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while (TRUE) { </a:t>
            </a:r>
            <a:r>
              <a:rPr lang="en-US" altLang="zh-CN" sz="18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printf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(“We have %d units  at a price of %d each\n”, </a:t>
            </a:r>
            <a:r>
              <a:rPr lang="en-US" altLang="zh-CN" sz="1800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qoh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1800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pri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); </a:t>
            </a:r>
          </a:p>
          <a:p>
            <a:pPr eaLnBrk="1" hangingPunct="1">
              <a:spcAft>
                <a:spcPts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	</a:t>
            </a:r>
            <a:r>
              <a:rPr lang="en-US" altLang="zh-CN" sz="1400" dirty="0">
                <a:solidFill>
                  <a:srgbClr val="00206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/*  ---------------</a:t>
            </a:r>
            <a:r>
              <a:rPr lang="zh-CN" altLang="en-US" sz="1400" dirty="0">
                <a:solidFill>
                  <a:srgbClr val="00206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接受新订单及其数量</a:t>
            </a:r>
            <a:r>
              <a:rPr lang="en-US" altLang="zh-CN" sz="1400" dirty="0">
                <a:solidFill>
                  <a:srgbClr val="00206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--------------</a:t>
            </a:r>
            <a:r>
              <a:rPr lang="zh-CN" altLang="en-US" sz="1400" dirty="0">
                <a:solidFill>
                  <a:srgbClr val="00206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 *</a:t>
            </a:r>
            <a:r>
              <a:rPr lang="en-US" altLang="zh-CN" sz="1400" dirty="0">
                <a:solidFill>
                  <a:srgbClr val="00206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endParaRPr lang="en-US" altLang="zh-CN" sz="1800" dirty="0">
              <a:solidFill>
                <a:srgbClr val="00206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eaLnBrk="1" hangingPunct="1">
              <a:lnSpc>
                <a:spcPct val="120000"/>
              </a:lnSpc>
              <a:buClr>
                <a:schemeClr val="hlink"/>
              </a:buClr>
              <a:buSzPct val="65000"/>
            </a:pP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if (prompt(“How many units do you need?\n”, 1, </a:t>
            </a:r>
            <a:r>
              <a:rPr lang="en-US" altLang="zh-CN" sz="1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reqstr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,4)&gt;0     </a:t>
            </a:r>
            <a:r>
              <a:rPr lang="en-US" altLang="zh-CN" sz="1400" dirty="0">
                <a:solidFill>
                  <a:srgbClr val="00206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/*</a:t>
            </a:r>
            <a:r>
              <a:rPr lang="zh-CN" altLang="en-US" sz="1400" dirty="0">
                <a:solidFill>
                  <a:srgbClr val="00206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接收欲购数*</a:t>
            </a:r>
            <a:r>
              <a:rPr lang="en-US" altLang="zh-CN" sz="1400" dirty="0">
                <a:solidFill>
                  <a:srgbClr val="00206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</a:p>
          <a:p>
            <a:pPr eaLnBrk="1" hangingPunct="1">
              <a:lnSpc>
                <a:spcPct val="12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				  || ( </a:t>
            </a:r>
            <a:r>
              <a:rPr lang="en-US" altLang="zh-CN" sz="18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scanf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1800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reqstr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, “%d”,&amp;</a:t>
            </a:r>
            <a:r>
              <a:rPr lang="en-US" altLang="zh-CN" sz="1800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reqty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) = 1) )</a:t>
            </a:r>
          </a:p>
          <a:p>
            <a:pPr eaLnBrk="1" hangingPunct="1">
              <a:lnSpc>
                <a:spcPct val="12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	{ if (</a:t>
            </a:r>
            <a:r>
              <a:rPr lang="en-US" altLang="zh-CN" sz="1800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reqty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&gt;= </a:t>
            </a:r>
            <a:r>
              <a:rPr lang="en-US" altLang="zh-CN" sz="1800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qoh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) </a:t>
            </a:r>
            <a:r>
              <a:rPr lang="en-US" altLang="zh-CN" sz="18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printf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(“There are not enough units for your order.\n”); 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		             break; } 	 			</a:t>
            </a:r>
            <a:r>
              <a:rPr lang="en-US" altLang="zh-CN" sz="1400" dirty="0">
                <a:solidFill>
                  <a:srgbClr val="00206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/* </a:t>
            </a:r>
            <a:r>
              <a:rPr lang="zh-CN" altLang="en-US" sz="1400" dirty="0">
                <a:solidFill>
                  <a:srgbClr val="00206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检查库存数够卖否？*</a:t>
            </a:r>
            <a:r>
              <a:rPr lang="en-US" altLang="zh-CN" sz="1400" dirty="0">
                <a:solidFill>
                  <a:srgbClr val="00206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/ </a:t>
            </a:r>
          </a:p>
          <a:p>
            <a:pPr eaLnBrk="1" hangingPunct="1">
              <a:lnSpc>
                <a:spcPct val="15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	   exec </a:t>
            </a:r>
            <a:r>
              <a:rPr lang="en-US" altLang="zh-CN" sz="18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7030A0"/>
                </a:solidFill>
                <a:latin typeface="Times New Roman" panose="02020603050405020304" pitchFamily="18" charset="0"/>
              </a:rPr>
              <a:t>update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products </a:t>
            </a:r>
            <a:r>
              <a:rPr lang="en-US" altLang="zh-CN" sz="1800" dirty="0">
                <a:solidFill>
                  <a:srgbClr val="7030A0"/>
                </a:solidFill>
                <a:latin typeface="Times New Roman" panose="02020603050405020304" pitchFamily="18" charset="0"/>
              </a:rPr>
              <a:t>set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quantity=quantity-</a:t>
            </a:r>
            <a:r>
              <a:rPr lang="en-US" altLang="zh-CN" sz="1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:</a:t>
            </a:r>
            <a:r>
              <a:rPr lang="en-US" altLang="zh-CN" sz="1800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reqty</a:t>
            </a:r>
            <a:r>
              <a:rPr lang="en-US" altLang="zh-CN" sz="1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7030A0"/>
                </a:solidFill>
                <a:latin typeface="Times New Roman" panose="02020603050405020304" pitchFamily="18" charset="0"/>
              </a:rPr>
              <a:t>where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8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pid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=</a:t>
            </a:r>
            <a:r>
              <a:rPr lang="en-US" altLang="zh-CN" sz="1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:</a:t>
            </a:r>
            <a:r>
              <a:rPr lang="en-US" altLang="zh-CN" sz="1800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req_pid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	   </a:t>
            </a:r>
            <a:r>
              <a:rPr lang="en-US" altLang="zh-CN" sz="18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exec </a:t>
            </a:r>
            <a:r>
              <a:rPr lang="en-US" altLang="zh-CN" sz="1800" dirty="0" err="1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sql</a:t>
            </a:r>
            <a:r>
              <a:rPr lang="en-US" altLang="zh-CN" sz="18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7030A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commit work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;  }             	</a:t>
            </a:r>
            <a:r>
              <a:rPr lang="en-US" altLang="zh-CN" sz="1400" dirty="0">
                <a:solidFill>
                  <a:srgbClr val="00206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/*transaction complete, the row unlocked*/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	exec </a:t>
            </a:r>
            <a:r>
              <a:rPr lang="en-US" altLang="zh-CN" sz="18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7030A0"/>
                </a:solidFill>
                <a:latin typeface="Times New Roman" panose="02020603050405020304" pitchFamily="18" charset="0"/>
              </a:rPr>
              <a:t>disconnect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default;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	return 0;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18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report-err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:  exec </a:t>
            </a:r>
            <a:r>
              <a:rPr lang="en-US" altLang="zh-CN" sz="18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7030A0"/>
                </a:solidFill>
                <a:latin typeface="Times New Roman" panose="02020603050405020304" pitchFamily="18" charset="0"/>
              </a:rPr>
              <a:t>rollback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work;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	 exec </a:t>
            </a:r>
            <a:r>
              <a:rPr lang="en-US" altLang="zh-CN" sz="18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7030A0"/>
                </a:solidFill>
                <a:latin typeface="Times New Roman" panose="02020603050405020304" pitchFamily="18" charset="0"/>
              </a:rPr>
              <a:t>disconnect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default;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	 return 1;</a:t>
            </a:r>
          </a:p>
          <a:p>
            <a:pPr eaLnBrk="1" hangingPunct="1"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  ……</a:t>
            </a:r>
          </a:p>
          <a:p>
            <a:pPr eaLnBrk="1" hangingPunct="1">
              <a:lnSpc>
                <a:spcPts val="3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endParaRPr lang="en-US" altLang="zh-CN" sz="18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34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endParaRPr lang="en-US" altLang="zh-CN" sz="1800" dirty="0">
              <a:solidFill>
                <a:srgbClr val="00206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圆角矩形 3">
            <a:extLst>
              <a:ext uri="{FF2B5EF4-FFF2-40B4-BE49-F238E27FC236}">
                <a16:creationId xmlns="" xmlns:a16="http://schemas.microsoft.com/office/drawing/2014/main" id="{84B2727F-FEE7-4C67-98A4-7BD57A3CE7D1}"/>
              </a:ext>
            </a:extLst>
          </p:cNvPr>
          <p:cNvSpPr/>
          <p:nvPr/>
        </p:nvSpPr>
        <p:spPr bwMode="auto">
          <a:xfrm>
            <a:off x="467544" y="1772816"/>
            <a:ext cx="8064896" cy="360040"/>
          </a:xfrm>
          <a:prstGeom prst="roundRect">
            <a:avLst/>
          </a:prstGeom>
          <a:noFill/>
          <a:ln w="3810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zh-CN" altLang="en-US" sz="4400" u="sng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楷体_GB2312" pitchFamily="49" charset="-122"/>
            </a:endParaRPr>
          </a:p>
        </p:txBody>
      </p:sp>
      <p:sp>
        <p:nvSpPr>
          <p:cNvPr id="5" name="圆角矩形 3">
            <a:extLst>
              <a:ext uri="{FF2B5EF4-FFF2-40B4-BE49-F238E27FC236}">
                <a16:creationId xmlns="" xmlns:a16="http://schemas.microsoft.com/office/drawing/2014/main" id="{EC49E23B-3884-45C5-9D08-6F5EAE7D4443}"/>
              </a:ext>
            </a:extLst>
          </p:cNvPr>
          <p:cNvSpPr/>
          <p:nvPr/>
        </p:nvSpPr>
        <p:spPr bwMode="auto">
          <a:xfrm>
            <a:off x="1043608" y="4077072"/>
            <a:ext cx="7560840" cy="360039"/>
          </a:xfrm>
          <a:prstGeom prst="roundRect">
            <a:avLst/>
          </a:prstGeom>
          <a:noFill/>
          <a:ln w="3810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zh-CN" altLang="en-US" sz="4400" u="sng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">
            <a:extLst>
              <a:ext uri="{FF2B5EF4-FFF2-40B4-BE49-F238E27FC236}">
                <a16:creationId xmlns="" xmlns:a16="http://schemas.microsoft.com/office/drawing/2014/main" id="{925E5AF0-7951-4EF1-809A-3B55FCA7F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600" y="196850"/>
            <a:ext cx="8280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5.4 Programming for Transactions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6A35280E-9DDC-4833-AFFB-F80F63A4600F}"/>
              </a:ext>
            </a:extLst>
          </p:cNvPr>
          <p:cNvSpPr/>
          <p:nvPr/>
        </p:nvSpPr>
        <p:spPr>
          <a:xfrm>
            <a:off x="0" y="989013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641030" name="Rectangle 6">
            <a:extLst>
              <a:ext uri="{FF2B5EF4-FFF2-40B4-BE49-F238E27FC236}">
                <a16:creationId xmlns="" xmlns:a16="http://schemas.microsoft.com/office/drawing/2014/main" id="{DAC886D5-FE2F-412D-8569-6091B81488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9" y="908720"/>
            <a:ext cx="9129712" cy="558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10668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FFF00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2200" dirty="0">
                <a:solidFill>
                  <a:schemeClr val="folHlink"/>
                </a:solidFill>
                <a:latin typeface="Times New Roman" panose="02020603050405020304" pitchFamily="18" charset="0"/>
              </a:rPr>
              <a:t>[8] </a:t>
            </a:r>
            <a:r>
              <a:rPr lang="en-US" altLang="zh-CN" sz="2200" u="sng" dirty="0">
                <a:solidFill>
                  <a:schemeClr val="folHlink"/>
                </a:solidFill>
                <a:latin typeface="Times New Roman" panose="02020603050405020304" pitchFamily="18" charset="0"/>
              </a:rPr>
              <a:t>Example5.4.6:</a:t>
            </a:r>
            <a:r>
              <a:rPr lang="en-US" altLang="zh-CN" sz="2400" u="sng" dirty="0">
                <a:solidFill>
                  <a:srgbClr val="FFFF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(p301)    </a:t>
            </a:r>
            <a:r>
              <a:rPr lang="en-US" altLang="zh-CN" sz="2000" dirty="0">
                <a:solidFill>
                  <a:srgbClr val="002060"/>
                </a:solidFill>
                <a:latin typeface="+mn-lt"/>
              </a:rPr>
              <a:t>User Interactions Without Enclosing Transaction.                 A rewrite of Example 5.4.5.</a:t>
            </a:r>
          </a:p>
          <a:p>
            <a:pPr algn="ctr" eaLnBrk="1" hangingPunct="1">
              <a:spcBef>
                <a:spcPts val="1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7030A0"/>
                </a:solidFill>
                <a:latin typeface="Times New Roman" panose="02020603050405020304" pitchFamily="18" charset="0"/>
              </a:rPr>
              <a:t>/* ------------- Version 2: Interaction without in </a:t>
            </a:r>
            <a:r>
              <a:rPr lang="en-US" altLang="zh-CN" sz="1600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Transation</a:t>
            </a:r>
            <a:r>
              <a:rPr lang="en-US" altLang="zh-CN" sz="1600" dirty="0">
                <a:solidFill>
                  <a:srgbClr val="7030A0"/>
                </a:solidFill>
                <a:latin typeface="Times New Roman" panose="02020603050405020304" pitchFamily="18" charset="0"/>
              </a:rPr>
              <a:t> --------------*/</a:t>
            </a:r>
          </a:p>
          <a:p>
            <a:pPr lvl="1" eaLnBrk="1" hangingPunct="1"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……</a:t>
            </a:r>
          </a:p>
          <a:p>
            <a:pPr eaLnBrk="1" hangingPunct="1">
              <a:lnSpc>
                <a:spcPct val="140000"/>
              </a:lnSpc>
              <a:spcBef>
                <a:spcPct val="25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while (TRUE ) {				               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/* loop until update succeeds */</a:t>
            </a:r>
          </a:p>
          <a:p>
            <a:pPr eaLnBrk="1" hangingPunct="1">
              <a:lnSpc>
                <a:spcPct val="140000"/>
              </a:lnSpc>
              <a:spcBef>
                <a:spcPct val="25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exec </a:t>
            </a:r>
            <a:r>
              <a:rPr lang="en-US" altLang="zh-CN" sz="2000" dirty="0" err="1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sele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ct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price, quantity into 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:</a:t>
            </a:r>
            <a:r>
              <a:rPr lang="en-US" altLang="zh-CN" sz="2000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pri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:</a:t>
            </a:r>
            <a:r>
              <a:rPr lang="en-US" altLang="zh-CN" sz="2000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qoh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form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products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where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pid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=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:</a:t>
            </a:r>
            <a:r>
              <a:rPr lang="en-US" altLang="zh-CN" sz="2000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req_pid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lnSpc>
                <a:spcPct val="140000"/>
              </a:lnSpc>
              <a:spcBef>
                <a:spcPct val="25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exec </a:t>
            </a:r>
            <a:r>
              <a:rPr lang="en-US" altLang="zh-CN" sz="2000" dirty="0" err="1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commit work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				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                 /* </a:t>
            </a:r>
            <a:r>
              <a:rPr lang="zh-CN" altLang="en-US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释放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read </a:t>
            </a:r>
            <a:r>
              <a:rPr lang="zh-CN" altLang="en-US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锁 *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/</a:t>
            </a:r>
          </a:p>
          <a:p>
            <a:pPr eaLnBrk="1" hangingPunct="1">
              <a:lnSpc>
                <a:spcPct val="140000"/>
              </a:lnSpc>
              <a:spcBef>
                <a:spcPct val="25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printf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(“We have %d units on hand at a price of %d each\n”, </a:t>
            </a:r>
            <a:r>
              <a:rPr lang="en-US" altLang="zh-CN" sz="2000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qoh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2000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pri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);</a:t>
            </a:r>
          </a:p>
          <a:p>
            <a:pPr eaLnBrk="1" hangingPunct="1">
              <a:lnSpc>
                <a:spcPct val="140000"/>
              </a:lnSpc>
              <a:spcBef>
                <a:spcPct val="25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if ( prompt( “How many units?\n”, 1, </a:t>
            </a:r>
            <a:r>
              <a:rPr lang="en-US" altLang="zh-CN" sz="2000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reqstr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 6) &gt; 0 ||</a:t>
            </a:r>
          </a:p>
          <a:p>
            <a:pPr eaLnBrk="1" hangingPunct="1">
              <a:lnSpc>
                <a:spcPct val="11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			        (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sscanf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000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reqstr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 “%d”,&amp;</a:t>
            </a:r>
            <a:r>
              <a:rPr lang="en-US" altLang="zh-CN" sz="2000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reqty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) = 1))      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/*get int from string*/</a:t>
            </a:r>
          </a:p>
          <a:p>
            <a:pPr eaLnBrk="1" hangingPunct="1">
              <a:lnSpc>
                <a:spcPct val="140000"/>
              </a:lnSpc>
              <a:spcBef>
                <a:spcPct val="25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  		{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printf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(“Please enter a decimal number.\n”);</a:t>
            </a:r>
          </a:p>
          <a:p>
            <a:pPr eaLnBrk="1" hangingPunct="1">
              <a:lnSpc>
                <a:spcPct val="14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			  continue; } 		                      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/* start over pass in loop */</a:t>
            </a:r>
          </a:p>
        </p:txBody>
      </p:sp>
      <p:sp>
        <p:nvSpPr>
          <p:cNvPr id="4" name="圆角矩形 3">
            <a:extLst>
              <a:ext uri="{FF2B5EF4-FFF2-40B4-BE49-F238E27FC236}">
                <a16:creationId xmlns="" xmlns:a16="http://schemas.microsoft.com/office/drawing/2014/main" id="{D9CB5EF2-9728-4127-997D-C680869B6068}"/>
              </a:ext>
            </a:extLst>
          </p:cNvPr>
          <p:cNvSpPr/>
          <p:nvPr/>
        </p:nvSpPr>
        <p:spPr bwMode="auto">
          <a:xfrm>
            <a:off x="166688" y="2924945"/>
            <a:ext cx="8815387" cy="46037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zh-CN" altLang="en-US" sz="4400" u="sng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10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10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410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410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410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410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410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30">
                                            <p:txEl>
                                              <p:charRg st="559" end="6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41030">
                                            <p:txEl>
                                              <p:charRg st="559" end="63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410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30">
                                            <p:txEl>
                                              <p:charRg st="688" end="75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41030">
                                            <p:txEl>
                                              <p:charRg st="688" end="75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80728"/>
            <a:ext cx="9036496" cy="4334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573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1">
            <a:extLst>
              <a:ext uri="{FF2B5EF4-FFF2-40B4-BE49-F238E27FC236}">
                <a16:creationId xmlns="" xmlns:a16="http://schemas.microsoft.com/office/drawing/2014/main" id="{7FA18C59-8F94-48BD-BAF3-A03C43CF1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5.4 Programming for Transactions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D7DF5E4B-039C-4202-BD69-719B50384289}"/>
              </a:ext>
            </a:extLst>
          </p:cNvPr>
          <p:cNvSpPr/>
          <p:nvPr/>
        </p:nvSpPr>
        <p:spPr>
          <a:xfrm>
            <a:off x="0" y="764704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644102" name="Rectangle 6">
            <a:extLst>
              <a:ext uri="{FF2B5EF4-FFF2-40B4-BE49-F238E27FC236}">
                <a16:creationId xmlns="" xmlns:a16="http://schemas.microsoft.com/office/drawing/2014/main" id="{765F689D-2E78-411B-ADD8-AA27D5699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" y="929804"/>
            <a:ext cx="8902700" cy="537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/*------(1)</a:t>
            </a:r>
            <a:r>
              <a:rPr lang="zh-CN" altLang="en-US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检查库存数量够卖否？并分别情况处理 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------</a:t>
            </a:r>
            <a:r>
              <a:rPr lang="zh-CN" altLang="en-US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 *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/</a:t>
            </a:r>
          </a:p>
          <a:p>
            <a:pPr eaLnBrk="1" hangingPunct="1">
              <a:lnSpc>
                <a:spcPct val="14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whenever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not found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goto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unitsgone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  	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/*(1)</a:t>
            </a:r>
            <a:r>
              <a:rPr lang="zh-CN" altLang="en-US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查库存 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Update </a:t>
            </a:r>
            <a:r>
              <a:rPr lang="zh-CN" altLang="en-US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出错  *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/</a:t>
            </a:r>
          </a:p>
          <a:p>
            <a:pPr eaLnBrk="1" hangingPunct="1">
              <a:lnSpc>
                <a:spcPct val="14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exec </a:t>
            </a:r>
            <a:r>
              <a:rPr lang="en-US" altLang="zh-CN" sz="2000" dirty="0" err="1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update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products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set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quantity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=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 quantity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-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 :</a:t>
            </a:r>
            <a:r>
              <a:rPr lang="en-US" altLang="zh-CN" sz="2000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reqty</a:t>
            </a:r>
            <a:endParaRPr lang="en-US" altLang="zh-CN" sz="2000" dirty="0">
              <a:solidFill>
                <a:srgbClr val="C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			   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where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pid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=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 :</a:t>
            </a:r>
            <a:r>
              <a:rPr lang="en-US" altLang="zh-CN" sz="2000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req_pid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and 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quantity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-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:</a:t>
            </a:r>
            <a:r>
              <a:rPr lang="en-US" altLang="zh-CN" sz="2000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reqty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&gt;=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0; </a:t>
            </a:r>
          </a:p>
          <a:p>
            <a:pPr eaLnBrk="1" hangingPunct="1">
              <a:lnSpc>
                <a:spcPct val="12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			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 /*------(2)</a:t>
            </a:r>
            <a:r>
              <a:rPr lang="zh-CN" altLang="en-US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查库存 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Update </a:t>
            </a:r>
            <a:r>
              <a:rPr lang="zh-CN" altLang="en-US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正常，且够卖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; insert new order in orders table ------*/</a:t>
            </a:r>
          </a:p>
          <a:p>
            <a:pPr eaLnBrk="1" hangingPunct="1">
              <a:lnSpc>
                <a:spcPct val="140000"/>
              </a:lnSpc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exec </a:t>
            </a:r>
            <a:r>
              <a:rPr lang="en-US" altLang="zh-CN" sz="2000" dirty="0" err="1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commit work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			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/*</a:t>
            </a:r>
            <a:r>
              <a:rPr lang="zh-CN" altLang="en-US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释放 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product </a:t>
            </a:r>
            <a:r>
              <a:rPr lang="zh-CN" altLang="en-US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行 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write </a:t>
            </a:r>
            <a:r>
              <a:rPr lang="zh-CN" altLang="en-US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锁*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/</a:t>
            </a:r>
          </a:p>
          <a:p>
            <a:pPr eaLnBrk="1" hangingPunct="1">
              <a:lnSpc>
                <a:spcPct val="14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break; </a:t>
            </a:r>
          </a:p>
          <a:p>
            <a:pPr eaLnBrk="1" hangingPunct="1">
              <a:lnSpc>
                <a:spcPct val="140000"/>
              </a:lnSpc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i="1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unitsgone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: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printf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(“There are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not enough units to fill your order.\n”);</a:t>
            </a:r>
          </a:p>
          <a:p>
            <a:pPr eaLnBrk="1" hangingPunct="1">
              <a:lnSpc>
                <a:spcPct val="140000"/>
              </a:lnSpc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		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rollback work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			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    /* unlocked: no lock held */</a:t>
            </a:r>
          </a:p>
          <a:p>
            <a:pPr eaLnBrk="1" hangingPunct="1">
              <a:lnSpc>
                <a:spcPct val="14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}							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      /* try-update loop */</a:t>
            </a:r>
          </a:p>
          <a:p>
            <a:pPr eaLnBrk="1" hangingPunct="1">
              <a:lnSpc>
                <a:spcPct val="14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……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="" xmlns:a16="http://schemas.microsoft.com/office/drawing/2014/main" id="{2B0F7CEE-28E7-4954-962F-B09C7DA6AB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851" y="1901354"/>
            <a:ext cx="8225606" cy="1671315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0438DE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4400" u="sng">
              <a:solidFill>
                <a:srgbClr val="FF0000"/>
              </a:solidFill>
              <a:latin typeface="Tahoma" panose="020B0604030504040204" pitchFamily="34" charset="0"/>
              <a:ea typeface="楷体_GB2312" pitchFamily="49" charset="-122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="" xmlns:a16="http://schemas.microsoft.com/office/drawing/2014/main" id="{FD9CC824-67CE-40B4-ADC6-87F51DA6165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104582" y="2348533"/>
            <a:ext cx="2355850" cy="360362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0438DE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4400" u="sng">
              <a:solidFill>
                <a:srgbClr val="FF0000"/>
              </a:solidFill>
              <a:latin typeface="Tahoma" panose="020B0604030504040204" pitchFamily="34" charset="0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5" grpId="0" bldLvl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1">
            <a:extLst>
              <a:ext uri="{FF2B5EF4-FFF2-40B4-BE49-F238E27FC236}">
                <a16:creationId xmlns="" xmlns:a16="http://schemas.microsoft.com/office/drawing/2014/main" id="{2A76C124-7E6C-4A5F-B869-6F04A5A689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5.5 Power of Procedural SQL Programs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F9230A09-1EAA-4C82-B6F3-8EA4301EAA1F}"/>
              </a:ext>
            </a:extLst>
          </p:cNvPr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645126" name="Rectangle 6">
            <a:extLst>
              <a:ext uri="{FF2B5EF4-FFF2-40B4-BE49-F238E27FC236}">
                <a16:creationId xmlns="" xmlns:a16="http://schemas.microsoft.com/office/drawing/2014/main" id="{39A732C1-B558-4211-AA96-820001C3D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04" y="908720"/>
            <a:ext cx="9018587" cy="562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32000" indent="-288000" eaLnBrk="1" hangingPunct="1">
              <a:lnSpc>
                <a:spcPct val="12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[1] </a:t>
            </a:r>
            <a:r>
              <a:rPr lang="en-US" altLang="zh-CN" sz="2000" u="sng" dirty="0">
                <a:solidFill>
                  <a:srgbClr val="7030A0"/>
                </a:solidFill>
                <a:latin typeface="Times New Roman" panose="02020603050405020304" pitchFamily="18" charset="0"/>
              </a:rPr>
              <a:t>Example5.5.1</a:t>
            </a:r>
            <a:r>
              <a:rPr lang="en-US" altLang="zh-CN" sz="1200" dirty="0">
                <a:solidFill>
                  <a:srgbClr val="002060"/>
                </a:solidFill>
                <a:latin typeface="Arial Narrow" panose="020B0606020202030204" pitchFamily="34" charset="0"/>
              </a:rPr>
              <a:t>(p303)</a:t>
            </a:r>
            <a:r>
              <a:rPr lang="en-US" altLang="zh-CN" sz="2000" dirty="0">
                <a:solidFill>
                  <a:srgbClr val="002060"/>
                </a:solidFill>
                <a:latin typeface="Arial Narrow" panose="020B0606020202030204" pitchFamily="34" charset="0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latin typeface="+mn-lt"/>
              </a:rPr>
              <a:t>Program repeatedly requests the user to input a “</a:t>
            </a:r>
            <a:r>
              <a:rPr lang="en-US" altLang="zh-CN" sz="2000" dirty="0" err="1">
                <a:solidFill>
                  <a:srgbClr val="002060"/>
                </a:solidFill>
                <a:latin typeface="+mn-lt"/>
              </a:rPr>
              <a:t>cid</a:t>
            </a:r>
            <a:r>
              <a:rPr lang="en-US" altLang="zh-CN" sz="2000" dirty="0">
                <a:solidFill>
                  <a:srgbClr val="002060"/>
                </a:solidFill>
                <a:latin typeface="+mn-lt"/>
              </a:rPr>
              <a:t>” , then find its </a:t>
            </a:r>
            <a:r>
              <a:rPr lang="en-US" altLang="zh-CN" sz="2000" i="1" dirty="0" err="1">
                <a:solidFill>
                  <a:srgbClr val="002060"/>
                </a:solidFill>
                <a:latin typeface="+mn-lt"/>
              </a:rPr>
              <a:t>dollor</a:t>
            </a:r>
            <a:r>
              <a:rPr lang="en-US" altLang="zh-CN" sz="2000" dirty="0">
                <a:solidFill>
                  <a:srgbClr val="002060"/>
                </a:solidFill>
                <a:latin typeface="+mn-lt"/>
              </a:rPr>
              <a:t> in order. Want to find the medium value of all </a:t>
            </a:r>
            <a:r>
              <a:rPr lang="en-US" altLang="zh-CN" sz="2000" i="1" dirty="0" err="1">
                <a:solidFill>
                  <a:srgbClr val="002060"/>
                </a:solidFill>
                <a:latin typeface="+mn-lt"/>
              </a:rPr>
              <a:t>dollor</a:t>
            </a:r>
            <a:r>
              <a:rPr lang="en-US" altLang="zh-CN" sz="2000" dirty="0" err="1">
                <a:solidFill>
                  <a:srgbClr val="002060"/>
                </a:solidFill>
                <a:latin typeface="+mn-lt"/>
              </a:rPr>
              <a:t>s</a:t>
            </a:r>
            <a:r>
              <a:rPr lang="en-US" altLang="zh-CN" sz="2000" dirty="0">
                <a:solidFill>
                  <a:srgbClr val="002060"/>
                </a:solidFill>
                <a:latin typeface="+mn-lt"/>
              </a:rPr>
              <a:t>.</a:t>
            </a:r>
          </a:p>
          <a:p>
            <a:pPr eaLnBrk="1" hangingPunct="1">
              <a:lnSpc>
                <a:spcPct val="120000"/>
              </a:lnSpc>
              <a:spcBef>
                <a:spcPts val="1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FFFF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#include &lt;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stdio.h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&gt;</a:t>
            </a:r>
          </a:p>
          <a:p>
            <a:pPr eaLnBrk="1" hangingPunct="1">
              <a:lnSpc>
                <a:spcPct val="12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#include “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prompt.h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”</a:t>
            </a:r>
          </a:p>
          <a:p>
            <a:pPr eaLnBrk="1" hangingPunct="1">
              <a:lnSpc>
                <a:spcPct val="12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include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sqlca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lnSpc>
                <a:spcPct val="12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char 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cid_prompt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[]=”Please input a customer id: ”</a:t>
            </a:r>
          </a:p>
          <a:p>
            <a:pPr eaLnBrk="1" hangingPunct="1">
              <a:lnSpc>
                <a:spcPct val="130000"/>
              </a:lnSpc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int main()</a:t>
            </a:r>
          </a:p>
          <a:p>
            <a:pPr eaLnBrk="1" hangingPunct="1">
              <a:lnSpc>
                <a:spcPct val="12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{exec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begin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declare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section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lnSpc>
                <a:spcPct val="12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  char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custid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[5], username[20],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userpwd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[10];  </a:t>
            </a:r>
          </a:p>
          <a:p>
            <a:pPr eaLnBrk="1" hangingPunct="1">
              <a:lnSpc>
                <a:spcPct val="12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  double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dollar_med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    int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xcon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lnSpc>
                <a:spcPct val="12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end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declare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section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lnSpc>
                <a:spcPct val="13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declare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2000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dol_cursor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cursor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for</a:t>
            </a:r>
          </a:p>
          <a:p>
            <a:pPr eaLnBrk="1" hangingPunct="1">
              <a:lnSpc>
                <a:spcPct val="13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        ( SELECT  dollar  FROM orders  WHERE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= 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:</a:t>
            </a:r>
            <a:r>
              <a:rPr lang="en-US" altLang="zh-CN" sz="2000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cust_id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</a:p>
          <a:p>
            <a:pPr eaLnBrk="1" hangingPunct="1">
              <a:lnSpc>
                <a:spcPct val="12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			  and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dollar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is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 not null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ORDER BY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dollar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);</a:t>
            </a:r>
          </a:p>
        </p:txBody>
      </p:sp>
      <p:sp>
        <p:nvSpPr>
          <p:cNvPr id="5" name="Line 11">
            <a:extLst>
              <a:ext uri="{FF2B5EF4-FFF2-40B4-BE49-F238E27FC236}">
                <a16:creationId xmlns="" xmlns:a16="http://schemas.microsoft.com/office/drawing/2014/main" id="{000CA62E-7CE9-4A50-9034-1EDC0DA8F46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388" y="1772816"/>
            <a:ext cx="9037637" cy="0"/>
          </a:xfrm>
          <a:prstGeom prst="line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dash"/>
            <a:round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zh-CN" altLang="en-US" sz="4400" u="sng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楷体_GB2312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0DB3EA5F-6C7E-4136-99F9-FEEEE9A60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08" y="1973965"/>
            <a:ext cx="2520280" cy="28231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45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45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45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45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451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451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451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451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51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451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451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451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451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451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451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451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451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451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4512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4512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1">
            <a:extLst>
              <a:ext uri="{FF2B5EF4-FFF2-40B4-BE49-F238E27FC236}">
                <a16:creationId xmlns="" xmlns:a16="http://schemas.microsoft.com/office/drawing/2014/main" id="{C5D7B0A3-D2F1-4976-8505-0BEFB6456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5.5 Power of Procedural SQL Programs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456AF64C-8C1F-4F3A-96EB-3B43812610B6}"/>
              </a:ext>
            </a:extLst>
          </p:cNvPr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647174" name="Rectangle 6">
            <a:extLst>
              <a:ext uri="{FF2B5EF4-FFF2-40B4-BE49-F238E27FC236}">
                <a16:creationId xmlns="" xmlns:a16="http://schemas.microsoft.com/office/drawing/2014/main" id="{31F6CA58-E563-4434-BAA7-52D454B2C8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8720"/>
            <a:ext cx="9144000" cy="5949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whenever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sqlerror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goto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report-err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;</a:t>
            </a:r>
            <a:r>
              <a:rPr lang="en-US" altLang="zh-CN" sz="2400" dirty="0">
                <a:solidFill>
                  <a:srgbClr val="002060"/>
                </a:solidFill>
                <a:latin typeface="Tahoma" panose="020B0604030504040204" pitchFamily="34" charset="0"/>
              </a:rPr>
              <a:t>   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strcpy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username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 “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poneilsql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”);	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strcpy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000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userpwd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 “XXXX”);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	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connect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:username 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identified by  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:</a:t>
            </a:r>
            <a:r>
              <a:rPr lang="en-US" altLang="zh-CN" sz="2000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userpwd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		</a:t>
            </a:r>
            <a:endParaRPr lang="en-US" altLang="zh-CN" sz="14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while (prompt(cid_prompt,1,custid,4) &gt; 0) 	  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/* (1)</a:t>
            </a:r>
            <a:r>
              <a:rPr lang="zh-CN" altLang="en-US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对应每个 </a:t>
            </a:r>
            <a:r>
              <a:rPr lang="en-US" altLang="zh-CN" sz="14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cid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循环  *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/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   { 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exec </a:t>
            </a:r>
            <a:r>
              <a:rPr lang="en-US" altLang="zh-CN" sz="2000" dirty="0" err="1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select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count(dollars)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into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:</a:t>
            </a:r>
            <a:r>
              <a:rPr lang="en-US" altLang="zh-CN" sz="2000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xcon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from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orders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where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cid</a:t>
            </a:r>
            <a:r>
              <a:rPr lang="en-US" altLang="zh-CN" sz="2000" i="1" dirty="0">
                <a:solidFill>
                  <a:srgbClr val="002060"/>
                </a:solidFill>
                <a:latin typeface="Times New Roman" panose="02020603050405020304" pitchFamily="18" charset="0"/>
              </a:rPr>
              <a:t>=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:</a:t>
            </a:r>
            <a:r>
              <a:rPr lang="en-US" altLang="zh-CN" sz="2000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custid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    if (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sqlca.sqlcode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== not found)  {	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                     /* (2)</a:t>
            </a:r>
            <a:r>
              <a:rPr lang="zh-CN" altLang="en-US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对应</a:t>
            </a:r>
            <a:r>
              <a:rPr lang="en-US" altLang="zh-CN" sz="14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cid</a:t>
            </a:r>
            <a:r>
              <a:rPr lang="zh-CN" altLang="en-US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无订单*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/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	    		          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printf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(“No orders retrieved for cid: %s\n”,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);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         		           continue;  }  </a:t>
            </a:r>
          </a:p>
          <a:p>
            <a:pPr eaLnBrk="1" hangingPunct="1"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	         		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/*</a:t>
            </a:r>
            <a:r>
              <a:rPr lang="zh-CN" altLang="en-US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有订单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: Open cursor , Loop until midpoint of ordered sequence*/</a:t>
            </a:r>
          </a:p>
          <a:p>
            <a:pPr eaLnBrk="1" hangingPunct="1"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 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open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dol_cursor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lnSpc>
                <a:spcPct val="140000"/>
              </a:lnSpc>
              <a:spcBef>
                <a:spcPts val="0"/>
              </a:spcBef>
              <a:buClr>
                <a:schemeClr val="hlink"/>
              </a:buClr>
              <a:buSzPct val="65000"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    for (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=0; 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&lt;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(xcon+1)/2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 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++)</a:t>
            </a:r>
          </a:p>
          <a:p>
            <a:pPr eaLnBrk="1" hangingPunct="1">
              <a:spcBef>
                <a:spcPts val="0"/>
              </a:spcBef>
              <a:buClr>
                <a:schemeClr val="hlink"/>
              </a:buClr>
              <a:buSzPct val="65000"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		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fetch </a:t>
            </a:r>
            <a:r>
              <a:rPr lang="en-US" altLang="zh-CN" sz="2000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dol_cursor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into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:</a:t>
            </a:r>
            <a:r>
              <a:rPr lang="en-US" altLang="zh-CN" sz="2000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dollar_med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	</a:t>
            </a:r>
          </a:p>
          <a:p>
            <a:pPr eaLnBrk="1" hangingPunct="1">
              <a:spcBef>
                <a:spcPts val="400"/>
              </a:spcBef>
              <a:buClr>
                <a:schemeClr val="hlink"/>
              </a:buClr>
              <a:buSzPct val="65000"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 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close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dol_cursor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;</a:t>
            </a:r>
          </a:p>
          <a:p>
            <a:pPr eaLnBrk="1" hangingPunct="1">
              <a:spcBef>
                <a:spcPts val="400"/>
              </a:spcBef>
              <a:buClr>
                <a:schemeClr val="hlink"/>
              </a:buClr>
              <a:buSzPct val="65000"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    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exec </a:t>
            </a:r>
            <a:r>
              <a:rPr lang="en-US" altLang="zh-CN" sz="2000" dirty="0" err="1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commit work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spcBef>
                <a:spcPts val="400"/>
              </a:spcBef>
              <a:buClr>
                <a:schemeClr val="hlink"/>
              </a:buClr>
              <a:buSzPct val="65000"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   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printf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(“Median-dollar amount = %f\n”, </a:t>
            </a:r>
            <a:r>
              <a:rPr lang="en-US" altLang="zh-CN" sz="2000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dollar_med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); 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71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71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471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71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471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471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71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471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471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71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471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471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471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471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471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471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471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471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471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471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471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4717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4717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4717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4717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4717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4717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4717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4717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4717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4717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4717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4717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4717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4717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4717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1">
            <a:extLst>
              <a:ext uri="{FF2B5EF4-FFF2-40B4-BE49-F238E27FC236}">
                <a16:creationId xmlns="" xmlns:a16="http://schemas.microsoft.com/office/drawing/2014/main" id="{C1918D21-8C7E-4C1F-A4AD-24960DEB7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5.5 Power of Procedural SQL Programs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BCD9BDE-03AB-4E4C-873D-0A845BF67E03}"/>
              </a:ext>
            </a:extLst>
          </p:cNvPr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649222" name="Rectangle 6">
            <a:extLst>
              <a:ext uri="{FF2B5EF4-FFF2-40B4-BE49-F238E27FC236}">
                <a16:creationId xmlns="" xmlns:a16="http://schemas.microsoft.com/office/drawing/2014/main" id="{D62A7B21-6829-490C-A86D-8991905A40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88" y="971128"/>
            <a:ext cx="9066212" cy="54102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609600" indent="-609600"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b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		     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commit release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; 	 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/* ORACLE Disconnect in success*/</a:t>
            </a:r>
          </a:p>
          <a:p>
            <a:pPr marL="609600" indent="-609600"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		      return 0;</a:t>
            </a:r>
          </a:p>
          <a:p>
            <a:pPr marL="609600" indent="-609600"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report-err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: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print_dberror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();  	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	 /* Print out error message */</a:t>
            </a:r>
          </a:p>
          <a:p>
            <a:pPr marL="609600" indent="-609600"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		      exec </a:t>
            </a:r>
            <a:r>
              <a:rPr lang="en-US" altLang="zh-CN" sz="200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rollback release </a:t>
            </a:r>
            <a:r>
              <a:rPr lang="en-US" altLang="zh-CN" sz="2000">
                <a:solidFill>
                  <a:srgbClr val="002060"/>
                </a:solidFill>
                <a:latin typeface="Times New Roman" panose="02020603050405020304" pitchFamily="18" charset="0"/>
              </a:rPr>
              <a:t>;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    /* ORACLE Disconnect in  error */</a:t>
            </a:r>
          </a:p>
          <a:p>
            <a:pPr marL="609600" indent="-609600"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		      return 1;			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/* Indicate failure of program */</a:t>
            </a:r>
          </a:p>
          <a:p>
            <a:pPr marL="609600" indent="-609600"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}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="" xmlns:a16="http://schemas.microsoft.com/office/drawing/2014/main" id="{80A698E5-30EE-4AD6-B62B-E3814EDE1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3645024"/>
            <a:ext cx="8886824" cy="2736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</a:rPr>
              <a:t>Suggestions  for  doing  exercises:	</a:t>
            </a:r>
          </a:p>
          <a:p>
            <a:pPr eaLnBrk="1" hangingPunct="1">
              <a:lnSpc>
                <a:spcPct val="15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</a:rPr>
              <a:t>      (1) reading  through  Appendix  B,  and  Appendix  C.2, C.3,      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</a:rPr>
              <a:t>                                               C.4, C.14, C.17, C.25, C.28, and C.31</a:t>
            </a:r>
          </a:p>
          <a:p>
            <a:pPr eaLnBrk="1" hangingPunct="1">
              <a:lnSpc>
                <a:spcPct val="15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</a:rPr>
              <a:t>      (2) Exercises: all exercises of charter 5 .</a:t>
            </a:r>
          </a:p>
          <a:p>
            <a:pPr eaLnBrk="1" hangingPunct="1">
              <a:lnSpc>
                <a:spcPct val="15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</a:rPr>
              <a:t>              specialized for [5.2], [5.3], [5.4], [5.5], [5.6], [5.7], [5.8], [5.9], [5.10], [5.11], [5.12], [5.15], [5.16]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028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736"/>
            <a:ext cx="7085013" cy="418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3789040"/>
            <a:ext cx="542925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230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52736"/>
            <a:ext cx="75422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95449"/>
            <a:ext cx="7542213" cy="4256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4479471"/>
            <a:ext cx="2381250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278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8" y="980728"/>
            <a:ext cx="9028113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204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80728"/>
            <a:ext cx="6351587" cy="418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766" y="3600450"/>
            <a:ext cx="3276600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14569" y="5229225"/>
            <a:ext cx="3791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T1</a:t>
            </a:r>
            <a:r>
              <a:rPr lang="zh-CN" altLang="en-US" dirty="0" smtClean="0">
                <a:solidFill>
                  <a:srgbClr val="FF0000"/>
                </a:solidFill>
              </a:rPr>
              <a:t>的结果被</a:t>
            </a:r>
            <a:r>
              <a:rPr lang="en-US" altLang="zh-CN" dirty="0" smtClean="0">
                <a:solidFill>
                  <a:srgbClr val="FF0000"/>
                </a:solidFill>
              </a:rPr>
              <a:t>T2</a:t>
            </a:r>
            <a:r>
              <a:rPr lang="zh-CN" altLang="en-US" dirty="0" smtClean="0">
                <a:solidFill>
                  <a:srgbClr val="FF0000"/>
                </a:solidFill>
              </a:rPr>
              <a:t>覆盖了！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70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43000"/>
            <a:ext cx="6723063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50" y="3428999"/>
            <a:ext cx="4527773" cy="226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287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">
            <a:extLst>
              <a:ext uri="{FF2B5EF4-FFF2-40B4-BE49-F238E27FC236}">
                <a16:creationId xmlns="" xmlns:a16="http://schemas.microsoft.com/office/drawing/2014/main" id="{C56A8666-8925-449F-9DB3-1BBFBB3E9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5.4 Programming for Transactions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B008D25A-4F42-41D1-9881-2F8E4187B69D}"/>
              </a:ext>
            </a:extLst>
          </p:cNvPr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47108" name="Rectangle 6">
            <a:extLst>
              <a:ext uri="{FF2B5EF4-FFF2-40B4-BE49-F238E27FC236}">
                <a16:creationId xmlns="" xmlns:a16="http://schemas.microsoft.com/office/drawing/2014/main" id="{6EA6C303-81FD-4D78-9B5A-9CD645DE6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" y="930722"/>
            <a:ext cx="9090025" cy="235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990600" indent="-5334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folHlink"/>
                </a:solidFill>
                <a:latin typeface="+mn-lt"/>
              </a:rPr>
              <a:t>1. Transaction</a:t>
            </a:r>
          </a:p>
          <a:p>
            <a:pPr eaLnBrk="1" hangingPunct="1">
              <a:lnSpc>
                <a:spcPct val="150000"/>
              </a:lnSpc>
              <a:spcBef>
                <a:spcPts val="3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folHlink"/>
                </a:solidFill>
                <a:latin typeface="+mn-lt"/>
              </a:rPr>
              <a:t>  </a:t>
            </a:r>
            <a:r>
              <a:rPr lang="en-US" altLang="zh-CN" sz="2400" dirty="0">
                <a:solidFill>
                  <a:schemeClr val="folHlink"/>
                </a:solidFill>
                <a:latin typeface="+mn-lt"/>
              </a:rPr>
              <a:t>[1]Concurrency</a:t>
            </a:r>
            <a:r>
              <a:rPr lang="en-US" altLang="zh-CN" sz="2400" dirty="0">
                <a:solidFill>
                  <a:srgbClr val="FFFF00"/>
                </a:solidFill>
                <a:latin typeface="+mn-lt"/>
              </a:rPr>
              <a:t> </a:t>
            </a:r>
          </a:p>
          <a:p>
            <a:pPr marL="648000" lvl="1" indent="-288000" eaLnBrk="1" hangingPunct="1">
              <a:lnSpc>
                <a:spcPts val="3000"/>
              </a:lnSpc>
              <a:spcBef>
                <a:spcPct val="1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A group of SQL programs need to be executed together to Access a DB on time.  It is  known  as </a:t>
            </a:r>
            <a:r>
              <a:rPr lang="en-US" altLang="zh-CN" sz="2000" i="1" u="sng" dirty="0">
                <a:solidFill>
                  <a:srgbClr val="C00000"/>
                </a:solidFill>
                <a:latin typeface="Times New Roman" panose="02020603050405020304" pitchFamily="18" charset="0"/>
              </a:rPr>
              <a:t>concurrent access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or </a:t>
            </a:r>
            <a:r>
              <a:rPr lang="en-US" altLang="zh-CN" sz="2000" u="sng" dirty="0">
                <a:solidFill>
                  <a:srgbClr val="002060"/>
                </a:solidFill>
                <a:latin typeface="Times New Roman" panose="02020603050405020304" pitchFamily="18" charset="0"/>
              </a:rPr>
              <a:t>concurrency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.</a:t>
            </a:r>
          </a:p>
          <a:p>
            <a:pPr marL="648000" lvl="1" indent="-288000" eaLnBrk="1" hangingPunct="1">
              <a:lnSpc>
                <a:spcPts val="3000"/>
              </a:lnSpc>
              <a:spcBef>
                <a:spcPts val="6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Must using the </a:t>
            </a:r>
            <a:r>
              <a:rPr lang="en-US" altLang="zh-CN" sz="2000" i="1" u="sng" dirty="0">
                <a:solidFill>
                  <a:srgbClr val="C00000"/>
                </a:solidFill>
                <a:latin typeface="Times New Roman" panose="02020603050405020304" pitchFamily="18" charset="0"/>
              </a:rPr>
              <a:t>transaction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and</a:t>
            </a:r>
            <a:r>
              <a:rPr lang="en-US" altLang="zh-CN" sz="2000" u="sng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u="sng" dirty="0">
                <a:solidFill>
                  <a:srgbClr val="C00000"/>
                </a:solidFill>
                <a:latin typeface="Times New Roman" panose="02020603050405020304" pitchFamily="18" charset="0"/>
              </a:rPr>
              <a:t>lock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to control the concurrent access.</a:t>
            </a:r>
          </a:p>
        </p:txBody>
      </p:sp>
      <p:sp>
        <p:nvSpPr>
          <p:cNvPr id="4" name="流程图: 磁盘 3">
            <a:extLst>
              <a:ext uri="{FF2B5EF4-FFF2-40B4-BE49-F238E27FC236}">
                <a16:creationId xmlns="" xmlns:a16="http://schemas.microsoft.com/office/drawing/2014/main" id="{580AA5BD-466B-436B-B0E3-6B699949D1CF}"/>
              </a:ext>
            </a:extLst>
          </p:cNvPr>
          <p:cNvSpPr/>
          <p:nvPr/>
        </p:nvSpPr>
        <p:spPr bwMode="auto">
          <a:xfrm>
            <a:off x="8239125" y="3825875"/>
            <a:ext cx="561976" cy="612775"/>
          </a:xfrm>
          <a:prstGeom prst="flowChartMagneticDisk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 eaLnBrk="1" hangingPunct="1">
              <a:defRPr/>
            </a:pPr>
            <a:r>
              <a:rPr lang="en-US" altLang="zh-CN" sz="1800" dirty="0">
                <a:solidFill>
                  <a:schemeClr val="tx1"/>
                </a:solidFill>
              </a:rPr>
              <a:t>DB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5" name="折角形 4">
            <a:extLst>
              <a:ext uri="{FF2B5EF4-FFF2-40B4-BE49-F238E27FC236}">
                <a16:creationId xmlns="" xmlns:a16="http://schemas.microsoft.com/office/drawing/2014/main" id="{B84E0280-2CA4-49CA-A2CA-3820A5A52655}"/>
              </a:ext>
            </a:extLst>
          </p:cNvPr>
          <p:cNvSpPr/>
          <p:nvPr/>
        </p:nvSpPr>
        <p:spPr bwMode="auto">
          <a:xfrm>
            <a:off x="957263" y="3825875"/>
            <a:ext cx="1093787" cy="2138363"/>
          </a:xfrm>
          <a:prstGeom prst="foldedCorner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US" altLang="zh-CN" sz="1800" dirty="0">
                <a:solidFill>
                  <a:schemeClr val="tx1"/>
                </a:solidFill>
              </a:rPr>
              <a:t>……</a:t>
            </a:r>
          </a:p>
          <a:p>
            <a:pPr eaLnBrk="1" hangingPunct="1">
              <a:defRPr/>
            </a:pPr>
            <a:r>
              <a:rPr lang="en-US" altLang="zh-CN" sz="1800" dirty="0">
                <a:solidFill>
                  <a:schemeClr val="tx1"/>
                </a:solidFill>
              </a:rPr>
              <a:t>Update</a:t>
            </a:r>
          </a:p>
          <a:p>
            <a:pPr eaLnBrk="1" hangingPunct="1">
              <a:defRPr/>
            </a:pPr>
            <a:r>
              <a:rPr lang="en-US" altLang="zh-CN" sz="1800" dirty="0">
                <a:solidFill>
                  <a:schemeClr val="tx1"/>
                </a:solidFill>
              </a:rPr>
              <a:t>Update</a:t>
            </a:r>
          </a:p>
          <a:p>
            <a:pPr eaLnBrk="1" hangingPunct="1">
              <a:defRPr/>
            </a:pPr>
            <a:r>
              <a:rPr lang="en-US" altLang="zh-CN" sz="1800" dirty="0">
                <a:solidFill>
                  <a:schemeClr val="tx1"/>
                </a:solidFill>
              </a:rPr>
              <a:t>Commit</a:t>
            </a:r>
          </a:p>
          <a:p>
            <a:pPr eaLnBrk="1" hangingPunct="1">
              <a:defRPr/>
            </a:pPr>
            <a:r>
              <a:rPr lang="en-US" altLang="zh-CN" sz="1800" dirty="0">
                <a:solidFill>
                  <a:schemeClr val="tx1"/>
                </a:solidFill>
              </a:rPr>
              <a:t> /rollback</a:t>
            </a:r>
          </a:p>
          <a:p>
            <a:pPr eaLnBrk="1" hangingPunct="1">
              <a:defRPr/>
            </a:pPr>
            <a:r>
              <a:rPr lang="en-US" altLang="zh-CN" sz="1800" dirty="0">
                <a:solidFill>
                  <a:schemeClr val="tx1"/>
                </a:solidFill>
              </a:rPr>
              <a:t>……</a:t>
            </a:r>
          </a:p>
        </p:txBody>
      </p:sp>
      <p:sp>
        <p:nvSpPr>
          <p:cNvPr id="7" name="折角形 6">
            <a:extLst>
              <a:ext uri="{FF2B5EF4-FFF2-40B4-BE49-F238E27FC236}">
                <a16:creationId xmlns="" xmlns:a16="http://schemas.microsoft.com/office/drawing/2014/main" id="{3FA77ADD-6C7A-4B35-B105-01D1CA4A4415}"/>
              </a:ext>
            </a:extLst>
          </p:cNvPr>
          <p:cNvSpPr/>
          <p:nvPr/>
        </p:nvSpPr>
        <p:spPr bwMode="auto">
          <a:xfrm>
            <a:off x="6156325" y="4830763"/>
            <a:ext cx="1208088" cy="439737"/>
          </a:xfrm>
          <a:prstGeom prst="foldedCorner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US" altLang="zh-CN" sz="2000" dirty="0">
                <a:solidFill>
                  <a:schemeClr val="tx1"/>
                </a:solidFill>
              </a:rPr>
              <a:t>……</a:t>
            </a:r>
          </a:p>
        </p:txBody>
      </p:sp>
      <p:sp>
        <p:nvSpPr>
          <p:cNvPr id="8" name="折角形 7">
            <a:extLst>
              <a:ext uri="{FF2B5EF4-FFF2-40B4-BE49-F238E27FC236}">
                <a16:creationId xmlns="" xmlns:a16="http://schemas.microsoft.com/office/drawing/2014/main" id="{70E8EED8-3272-4231-B533-9C8267003E50}"/>
              </a:ext>
            </a:extLst>
          </p:cNvPr>
          <p:cNvSpPr/>
          <p:nvPr/>
        </p:nvSpPr>
        <p:spPr bwMode="auto">
          <a:xfrm>
            <a:off x="6156325" y="3862388"/>
            <a:ext cx="1208088" cy="368300"/>
          </a:xfrm>
          <a:prstGeom prst="foldedCorner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US" altLang="zh-CN" sz="1800" dirty="0">
                <a:solidFill>
                  <a:schemeClr val="tx1"/>
                </a:solidFill>
              </a:rPr>
              <a:t>Optimizer</a:t>
            </a:r>
          </a:p>
        </p:txBody>
      </p:sp>
      <p:sp>
        <p:nvSpPr>
          <p:cNvPr id="9" name="折角形 8">
            <a:extLst>
              <a:ext uri="{FF2B5EF4-FFF2-40B4-BE49-F238E27FC236}">
                <a16:creationId xmlns="" xmlns:a16="http://schemas.microsoft.com/office/drawing/2014/main" id="{94551DD3-D44D-46D1-B6EE-E96CC7254917}"/>
              </a:ext>
            </a:extLst>
          </p:cNvPr>
          <p:cNvSpPr/>
          <p:nvPr/>
        </p:nvSpPr>
        <p:spPr bwMode="auto">
          <a:xfrm>
            <a:off x="6156325" y="4230688"/>
            <a:ext cx="1208088" cy="593725"/>
          </a:xfrm>
          <a:prstGeom prst="foldedCorner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US" altLang="zh-CN" sz="1800" dirty="0">
                <a:solidFill>
                  <a:schemeClr val="tx1"/>
                </a:solidFill>
              </a:rPr>
              <a:t>Backup</a:t>
            </a:r>
          </a:p>
          <a:p>
            <a:pPr eaLnBrk="1" hangingPunct="1">
              <a:defRPr/>
            </a:pPr>
            <a:r>
              <a:rPr lang="en-US" altLang="zh-CN" sz="1800" dirty="0">
                <a:solidFill>
                  <a:schemeClr val="tx1"/>
                </a:solidFill>
              </a:rPr>
              <a:t>   /restore</a:t>
            </a:r>
          </a:p>
        </p:txBody>
      </p:sp>
      <p:sp>
        <p:nvSpPr>
          <p:cNvPr id="10" name="折角形 9">
            <a:extLst>
              <a:ext uri="{FF2B5EF4-FFF2-40B4-BE49-F238E27FC236}">
                <a16:creationId xmlns="" xmlns:a16="http://schemas.microsoft.com/office/drawing/2014/main" id="{388BCCEF-FC62-4687-B075-EC16F6131403}"/>
              </a:ext>
            </a:extLst>
          </p:cNvPr>
          <p:cNvSpPr/>
          <p:nvPr/>
        </p:nvSpPr>
        <p:spPr bwMode="auto">
          <a:xfrm>
            <a:off x="6156325" y="3500438"/>
            <a:ext cx="1228725" cy="361950"/>
          </a:xfrm>
          <a:prstGeom prst="foldedCorner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US" altLang="zh-CN" sz="1800" dirty="0">
                <a:solidFill>
                  <a:schemeClr val="tx1"/>
                </a:solidFill>
              </a:rPr>
              <a:t>Scheduler</a:t>
            </a:r>
          </a:p>
        </p:txBody>
      </p:sp>
      <p:sp>
        <p:nvSpPr>
          <p:cNvPr id="11" name="折角形 10">
            <a:extLst>
              <a:ext uri="{FF2B5EF4-FFF2-40B4-BE49-F238E27FC236}">
                <a16:creationId xmlns="" xmlns:a16="http://schemas.microsoft.com/office/drawing/2014/main" id="{48A176C8-2B28-44BF-8C0F-094552961C1C}"/>
              </a:ext>
            </a:extLst>
          </p:cNvPr>
          <p:cNvSpPr/>
          <p:nvPr/>
        </p:nvSpPr>
        <p:spPr bwMode="auto">
          <a:xfrm>
            <a:off x="3622674" y="4508500"/>
            <a:ext cx="1237357" cy="658813"/>
          </a:xfrm>
          <a:prstGeom prst="foldedCorner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US" altLang="zh-CN" sz="1800" dirty="0">
                <a:solidFill>
                  <a:schemeClr val="tx1"/>
                </a:solidFill>
              </a:rPr>
              <a:t>Data </a:t>
            </a:r>
          </a:p>
          <a:p>
            <a:pPr eaLnBrk="1" hangingPunct="1">
              <a:defRPr/>
            </a:pPr>
            <a:r>
              <a:rPr lang="en-US" altLang="zh-CN" sz="1800" dirty="0">
                <a:solidFill>
                  <a:schemeClr val="tx1"/>
                </a:solidFill>
              </a:rPr>
              <a:t>     Block1</a:t>
            </a:r>
          </a:p>
        </p:txBody>
      </p:sp>
      <p:sp>
        <p:nvSpPr>
          <p:cNvPr id="12" name="折角形 11">
            <a:extLst>
              <a:ext uri="{FF2B5EF4-FFF2-40B4-BE49-F238E27FC236}">
                <a16:creationId xmlns="" xmlns:a16="http://schemas.microsoft.com/office/drawing/2014/main" id="{63BC7044-9146-43C2-97F7-F17A77830FEF}"/>
              </a:ext>
            </a:extLst>
          </p:cNvPr>
          <p:cNvSpPr/>
          <p:nvPr/>
        </p:nvSpPr>
        <p:spPr bwMode="auto">
          <a:xfrm>
            <a:off x="3622675" y="5148263"/>
            <a:ext cx="1237356" cy="658812"/>
          </a:xfrm>
          <a:prstGeom prst="foldedCorner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US" altLang="zh-CN" sz="1800" dirty="0">
                <a:solidFill>
                  <a:schemeClr val="tx1"/>
                </a:solidFill>
              </a:rPr>
              <a:t>Data </a:t>
            </a:r>
          </a:p>
          <a:p>
            <a:pPr eaLnBrk="1" hangingPunct="1">
              <a:defRPr/>
            </a:pPr>
            <a:r>
              <a:rPr lang="en-US" altLang="zh-CN" sz="1800" dirty="0">
                <a:solidFill>
                  <a:schemeClr val="tx1"/>
                </a:solidFill>
              </a:rPr>
              <a:t>     Block2</a:t>
            </a:r>
          </a:p>
          <a:p>
            <a:pPr eaLnBrk="1" hangingPunct="1">
              <a:defRPr/>
            </a:pPr>
            <a:r>
              <a:rPr lang="en-US" altLang="zh-CN" sz="1800" dirty="0">
                <a:solidFill>
                  <a:schemeClr val="tx1"/>
                </a:solidFill>
              </a:rPr>
              <a:t>……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="" xmlns:a16="http://schemas.microsoft.com/office/drawing/2014/main" id="{399B6575-3AD1-4DBA-8A66-BC9225683D6D}"/>
              </a:ext>
            </a:extLst>
          </p:cNvPr>
          <p:cNvCxnSpPr/>
          <p:nvPr/>
        </p:nvCxnSpPr>
        <p:spPr bwMode="auto">
          <a:xfrm flipV="1">
            <a:off x="2051050" y="3594100"/>
            <a:ext cx="4084638" cy="2682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="" xmlns:a16="http://schemas.microsoft.com/office/drawing/2014/main" id="{1C92E30F-C6ED-44C0-BDAC-18D665C7B670}"/>
              </a:ext>
            </a:extLst>
          </p:cNvPr>
          <p:cNvCxnSpPr>
            <a:cxnSpLocks/>
            <a:stCxn id="10" idx="3"/>
            <a:endCxn id="4" idx="2"/>
          </p:cNvCxnSpPr>
          <p:nvPr/>
        </p:nvCxnSpPr>
        <p:spPr bwMode="auto">
          <a:xfrm>
            <a:off x="7385050" y="3681413"/>
            <a:ext cx="854075" cy="45085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="" xmlns:a16="http://schemas.microsoft.com/office/drawing/2014/main" id="{A2B6E281-4FCD-4612-A295-A99876DA7525}"/>
              </a:ext>
            </a:extLst>
          </p:cNvPr>
          <p:cNvCxnSpPr>
            <a:cxnSpLocks/>
            <a:endCxn id="11" idx="3"/>
          </p:cNvCxnSpPr>
          <p:nvPr/>
        </p:nvCxnSpPr>
        <p:spPr bwMode="auto">
          <a:xfrm flipH="1">
            <a:off x="4860031" y="3763963"/>
            <a:ext cx="1275658" cy="107394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圆角矩形 23">
            <a:extLst>
              <a:ext uri="{FF2B5EF4-FFF2-40B4-BE49-F238E27FC236}">
                <a16:creationId xmlns="" xmlns:a16="http://schemas.microsoft.com/office/drawing/2014/main" id="{6B9F1AA2-6C09-4CA7-9918-37C0ECCDA3AD}"/>
              </a:ext>
            </a:extLst>
          </p:cNvPr>
          <p:cNvSpPr/>
          <p:nvPr/>
        </p:nvSpPr>
        <p:spPr bwMode="auto">
          <a:xfrm>
            <a:off x="827088" y="4132263"/>
            <a:ext cx="1341437" cy="1138237"/>
          </a:xfrm>
          <a:prstGeom prst="roundRect">
            <a:avLst/>
          </a:prstGeom>
          <a:noFill/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="" xmlns:a16="http://schemas.microsoft.com/office/drawing/2014/main" id="{94D90B45-B7A9-45FB-B11C-FFC79D5C9DFB}"/>
              </a:ext>
            </a:extLst>
          </p:cNvPr>
          <p:cNvSpPr/>
          <p:nvPr/>
        </p:nvSpPr>
        <p:spPr bwMode="auto">
          <a:xfrm>
            <a:off x="3635375" y="4527550"/>
            <a:ext cx="576263" cy="522288"/>
          </a:xfrm>
          <a:prstGeom prst="ellipse">
            <a:avLst/>
          </a:prstGeom>
          <a:noFill/>
          <a:ln w="38100">
            <a:solidFill>
              <a:srgbClr val="7030A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endParaRPr lang="zh-CN" altLang="en-US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28" name="直接箭头连接符 27">
            <a:extLst>
              <a:ext uri="{FF2B5EF4-FFF2-40B4-BE49-F238E27FC236}">
                <a16:creationId xmlns="" xmlns:a16="http://schemas.microsoft.com/office/drawing/2014/main" id="{23E856A0-DD73-4179-A306-D49A5750F55F}"/>
              </a:ext>
            </a:extLst>
          </p:cNvPr>
          <p:cNvCxnSpPr/>
          <p:nvPr/>
        </p:nvCxnSpPr>
        <p:spPr bwMode="auto">
          <a:xfrm flipH="1" flipV="1">
            <a:off x="2168525" y="4652963"/>
            <a:ext cx="1454150" cy="355600"/>
          </a:xfrm>
          <a:prstGeom prst="straightConnector1">
            <a:avLst/>
          </a:prstGeom>
          <a:ln>
            <a:solidFill>
              <a:srgbClr val="0438DE"/>
            </a:solidFill>
            <a:prstDash val="sysDash"/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="" xmlns:a16="http://schemas.microsoft.com/office/drawing/2014/main" id="{F8ABDA17-B73F-4C03-95EA-F130369C7BD8}"/>
              </a:ext>
            </a:extLst>
          </p:cNvPr>
          <p:cNvCxnSpPr/>
          <p:nvPr/>
        </p:nvCxnSpPr>
        <p:spPr bwMode="auto">
          <a:xfrm flipH="1" flipV="1">
            <a:off x="2182813" y="4729163"/>
            <a:ext cx="1452562" cy="355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="" xmlns:a16="http://schemas.microsoft.com/office/drawing/2014/main" id="{B6C096FB-34E4-4A79-932D-53CCD7B9ACBC}"/>
              </a:ext>
            </a:extLst>
          </p:cNvPr>
          <p:cNvCxnSpPr/>
          <p:nvPr/>
        </p:nvCxnSpPr>
        <p:spPr bwMode="auto">
          <a:xfrm flipV="1">
            <a:off x="2243138" y="3716338"/>
            <a:ext cx="3552825" cy="239712"/>
          </a:xfrm>
          <a:prstGeom prst="straightConnector1">
            <a:avLst/>
          </a:prstGeom>
          <a:ln>
            <a:solidFill>
              <a:srgbClr val="0438DE"/>
            </a:solidFill>
            <a:prstDash val="sysDash"/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椭圆 24">
            <a:extLst>
              <a:ext uri="{FF2B5EF4-FFF2-40B4-BE49-F238E27FC236}">
                <a16:creationId xmlns="" xmlns:a16="http://schemas.microsoft.com/office/drawing/2014/main" id="{4C7A81F8-E52A-45D9-819A-22B1C302359B}"/>
              </a:ext>
            </a:extLst>
          </p:cNvPr>
          <p:cNvSpPr/>
          <p:nvPr/>
        </p:nvSpPr>
        <p:spPr bwMode="auto">
          <a:xfrm>
            <a:off x="3851275" y="4527550"/>
            <a:ext cx="541338" cy="522288"/>
          </a:xfrm>
          <a:prstGeom prst="ellipse">
            <a:avLst/>
          </a:prstGeom>
          <a:noFill/>
          <a:ln w="38100">
            <a:solidFill>
              <a:srgbClr val="0438DE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endParaRPr lang="zh-CN" altLang="en-US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36" name="Rectangle 6">
            <a:extLst>
              <a:ext uri="{FF2B5EF4-FFF2-40B4-BE49-F238E27FC236}">
                <a16:creationId xmlns="" xmlns:a16="http://schemas.microsoft.com/office/drawing/2014/main" id="{52B27909-E5D8-4E19-A21E-454A8C7FA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6003925"/>
            <a:ext cx="1203325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1600" u="sng" dirty="0">
                <a:solidFill>
                  <a:srgbClr val="C00000"/>
                </a:solidFill>
                <a:latin typeface="Times New Roman" panose="02020603050405020304" pitchFamily="18" charset="0"/>
              </a:rPr>
              <a:t>transaction</a:t>
            </a:r>
            <a:endParaRPr lang="en-US" altLang="zh-CN" sz="1600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" name="Rectangle 6">
            <a:extLst>
              <a:ext uri="{FF2B5EF4-FFF2-40B4-BE49-F238E27FC236}">
                <a16:creationId xmlns="" xmlns:a16="http://schemas.microsoft.com/office/drawing/2014/main" id="{E90AAAE5-FC21-46CD-A829-D0F9D5DFB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6011863"/>
            <a:ext cx="5794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1600" u="sng" dirty="0">
                <a:solidFill>
                  <a:srgbClr val="C00000"/>
                </a:solidFill>
                <a:latin typeface="Times New Roman" panose="02020603050405020304" pitchFamily="18" charset="0"/>
              </a:rPr>
              <a:t>lock</a:t>
            </a:r>
            <a:endParaRPr lang="en-US" altLang="zh-CN" sz="1600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" name="Rectangle 6">
            <a:extLst>
              <a:ext uri="{FF2B5EF4-FFF2-40B4-BE49-F238E27FC236}">
                <a16:creationId xmlns="" xmlns:a16="http://schemas.microsoft.com/office/drawing/2014/main" id="{43EE3037-1E5E-4EE8-80F8-AC00662A4D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9500" y="5499100"/>
            <a:ext cx="194151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1600" u="sng" dirty="0">
                <a:solidFill>
                  <a:srgbClr val="C00000"/>
                </a:solidFill>
                <a:latin typeface="Times New Roman" panose="02020603050405020304" pitchFamily="18" charset="0"/>
              </a:rPr>
              <a:t>Schedule: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concurrency control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the DB  access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="" xmlns:a16="http://schemas.microsoft.com/office/drawing/2014/main" id="{FC33F009-C2BE-431D-8F56-E4383286032D}"/>
              </a:ext>
            </a:extLst>
          </p:cNvPr>
          <p:cNvSpPr/>
          <p:nvPr/>
        </p:nvSpPr>
        <p:spPr bwMode="auto">
          <a:xfrm>
            <a:off x="6110883" y="3429000"/>
            <a:ext cx="1341437" cy="1936750"/>
          </a:xfrm>
          <a:prstGeom prst="roundRect">
            <a:avLst/>
          </a:prstGeom>
          <a:noFill/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95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withGroup">
                            <p:stCondLst>
                              <p:cond delay="27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42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75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1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3" dur="1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8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7" dur="1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24" grpId="0" animBg="1"/>
      <p:bldP spid="27" grpId="0" animBg="1"/>
      <p:bldP spid="25" grpId="0" animBg="1"/>
      <p:bldP spid="36" grpId="0"/>
      <p:bldP spid="37" grpId="0"/>
      <p:bldP spid="38" grpId="0"/>
      <p:bldP spid="4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744"/>
            <a:ext cx="916305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0968"/>
            <a:ext cx="51054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00415" y="260648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丢失修改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047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0415" y="260648"/>
            <a:ext cx="1988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不可重复读</a:t>
            </a:r>
            <a:endParaRPr lang="zh-CN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" y="1124744"/>
            <a:ext cx="861853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" y="2708920"/>
            <a:ext cx="8780463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879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225" y="1773135"/>
            <a:ext cx="4295775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515177"/>
            <a:ext cx="4314825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827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39" y="1268760"/>
            <a:ext cx="8561387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737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0" y="1124744"/>
            <a:ext cx="8751887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32" y="5157192"/>
            <a:ext cx="8399463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41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64" y="1412776"/>
            <a:ext cx="8580437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00415" y="260648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读脏数据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696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39" y="1340768"/>
            <a:ext cx="432435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492896"/>
            <a:ext cx="42576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432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68759"/>
            <a:ext cx="8784976" cy="5215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422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4"/>
            <a:ext cx="8932863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99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2" y="1196752"/>
            <a:ext cx="9130478" cy="2075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933056"/>
            <a:ext cx="34004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505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">
            <a:extLst>
              <a:ext uri="{FF2B5EF4-FFF2-40B4-BE49-F238E27FC236}">
                <a16:creationId xmlns="" xmlns:a16="http://schemas.microsoft.com/office/drawing/2014/main" id="{5B3DC3EE-DDFA-456A-B5FA-5AE420590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5.4 Programming for Transactions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EF65B605-A1F2-4324-8208-09E0D7D08390}"/>
              </a:ext>
            </a:extLst>
          </p:cNvPr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621574" name="Rectangle 6">
            <a:extLst>
              <a:ext uri="{FF2B5EF4-FFF2-40B4-BE49-F238E27FC236}">
                <a16:creationId xmlns="" xmlns:a16="http://schemas.microsoft.com/office/drawing/2014/main" id="{FFD589C3-1451-4764-8F70-45F3CD8D45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96" y="935756"/>
            <a:ext cx="9108504" cy="5589588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609600" indent="-609600"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chemeClr val="folHlink"/>
                </a:solidFill>
                <a:latin typeface="+mn-lt"/>
              </a:rPr>
              <a:t>2. How Transactions are specified in programs</a:t>
            </a:r>
            <a:r>
              <a:rPr lang="en-US" altLang="zh-CN" sz="2400" dirty="0">
                <a:solidFill>
                  <a:srgbClr val="FFFF00"/>
                </a:solidFill>
                <a:latin typeface="+mn-lt"/>
              </a:rPr>
              <a:t> </a:t>
            </a:r>
          </a:p>
          <a:p>
            <a:pPr marL="609600" indent="-609600" eaLnBrk="1" hangingPunct="1">
              <a:lnSpc>
                <a:spcPct val="150000"/>
              </a:lnSpc>
              <a:spcBef>
                <a:spcPts val="4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  [1] Transaction property</a:t>
            </a:r>
            <a:r>
              <a:rPr lang="zh-CN" altLang="en-US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：      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referred as “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ACID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” properties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702900" lvl="1" indent="-342900"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u"/>
              <a:defRPr/>
            </a:pP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Atomicity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: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事务是 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DB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的逻辑运行单位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		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</a:rPr>
              <a:t>原子性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</a:rPr>
              <a:t>) </a:t>
            </a:r>
            <a:endParaRPr lang="zh-CN" altLang="en-US" sz="1600" dirty="0">
              <a:solidFill>
                <a:srgbClr val="C00000"/>
              </a:solidFill>
              <a:latin typeface="Times New Roman" panose="02020603050405020304" pitchFamily="18" charset="0"/>
            </a:endParaRPr>
          </a:p>
          <a:p>
            <a:pPr marL="702900" lvl="1" indent="-342900"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u"/>
              <a:defRPr/>
            </a:pP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Consistency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: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事务执行效果使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DB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从一致性稳态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变到一致性稳态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</a:rPr>
              <a:t>一致性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</a:rPr>
              <a:t>)</a:t>
            </a:r>
            <a:endParaRPr lang="zh-CN" altLang="en-US" sz="1600" dirty="0">
              <a:solidFill>
                <a:srgbClr val="C00000"/>
              </a:solidFill>
              <a:latin typeface="Times New Roman" panose="02020603050405020304" pitchFamily="18" charset="0"/>
            </a:endParaRPr>
          </a:p>
          <a:p>
            <a:pPr marL="702900" lvl="1" indent="-342900"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u"/>
              <a:defRPr/>
            </a:pP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Isolation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: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事务内部的操作及所用数据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,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对其它并发事物是隔离的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,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不能互相干扰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endParaRPr lang="en-US" altLang="zh-CN" sz="18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marL="360000" lvl="1"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90000"/>
              <a:defRPr/>
            </a:pP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</a:rPr>
              <a:t>								(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</a:rPr>
              <a:t>隔离性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</a:rPr>
              <a:t>)</a:t>
            </a:r>
            <a:endParaRPr lang="zh-CN" altLang="en-US" sz="1600" dirty="0">
              <a:solidFill>
                <a:srgbClr val="C00000"/>
              </a:solidFill>
              <a:latin typeface="Times New Roman" panose="02020603050405020304" pitchFamily="18" charset="0"/>
            </a:endParaRPr>
          </a:p>
          <a:p>
            <a:pPr marL="702900" lvl="1" indent="-342900"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u"/>
              <a:defRPr/>
            </a:pP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Durability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: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事务一旦提交，它对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DB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中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Data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的更新是永久性的，后续操作或故障对其执行结果没有任何影响</a:t>
            </a:r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</a:rPr>
              <a:t>					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</a:rPr>
              <a:t>持久性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</a:rPr>
              <a:t>)</a:t>
            </a:r>
            <a:endParaRPr lang="zh-CN" altLang="en-US" sz="1600" dirty="0">
              <a:solidFill>
                <a:srgbClr val="C00000"/>
              </a:solidFill>
              <a:latin typeface="Times New Roman" panose="02020603050405020304" pitchFamily="18" charset="0"/>
            </a:endParaRPr>
          </a:p>
          <a:p>
            <a:pPr marL="609600" indent="-609600" eaLnBrk="1" hangingPunct="1">
              <a:spcBef>
                <a:spcPts val="18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rgbClr val="7030A0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</a:rPr>
              <a:t>[2] 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ACID</a:t>
            </a:r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rgbClr val="7030A0"/>
                </a:solidFill>
                <a:latin typeface="Times New Roman" panose="02020603050405020304" pitchFamily="18" charset="0"/>
              </a:rPr>
              <a:t>特性遭破坏的可能因素：</a:t>
            </a:r>
          </a:p>
          <a:p>
            <a:pPr marL="648000" lvl="1" indent="-288000" eaLnBrk="1" hangingPunct="1">
              <a:spcBef>
                <a:spcPts val="12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ü"/>
              <a:defRPr/>
            </a:pP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多个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Transaction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并行时，不同事物交叉访问相同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DB Data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，需控制并发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.</a:t>
            </a:r>
            <a:endParaRPr lang="zh-CN" altLang="en-US" sz="18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648000" lvl="1" indent="-288000" eaLnBrk="1" hangingPunct="1">
              <a:spcBef>
                <a:spcPts val="12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ü"/>
              <a:defRPr/>
            </a:pP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Transaction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如在运行时被强行中止，应有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DB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恢复机制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0172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215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215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215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215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215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215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215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215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215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215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215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215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215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215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215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0" y="1484784"/>
            <a:ext cx="8999537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747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2" y="1412776"/>
            <a:ext cx="8675687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032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60" y="1714603"/>
            <a:ext cx="8377021" cy="365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756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760"/>
            <a:ext cx="9132887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16066"/>
            <a:ext cx="9132887" cy="91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050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3" y="1268760"/>
            <a:ext cx="8932863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76674"/>
            <a:ext cx="8948076" cy="992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818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7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7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40768"/>
            <a:ext cx="360045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1988840"/>
            <a:ext cx="4914900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62" y="3452597"/>
            <a:ext cx="8818563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881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29" y="1264083"/>
            <a:ext cx="4314825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614" y="2445657"/>
            <a:ext cx="375285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157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5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85" y="1340768"/>
            <a:ext cx="4362450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08920"/>
            <a:ext cx="3781425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575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6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98" y="1412776"/>
            <a:ext cx="8970963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906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1385888"/>
            <a:ext cx="4514850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182" y="1412776"/>
            <a:ext cx="4267200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653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8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68760"/>
            <a:ext cx="7494587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15616" y="260648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原子性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334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438605"/>
            <a:ext cx="432435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060848"/>
            <a:ext cx="4171950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5072796"/>
            <a:ext cx="8780463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455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9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9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" y="1556792"/>
            <a:ext cx="2838450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880" y="1556792"/>
            <a:ext cx="3095625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556792"/>
            <a:ext cx="2886075" cy="43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057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0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790700"/>
            <a:ext cx="8570913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407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5" y="1177121"/>
            <a:ext cx="3095625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610" y="1262845"/>
            <a:ext cx="2876550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345" y="1412775"/>
            <a:ext cx="3305175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658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" y="1231983"/>
            <a:ext cx="9136112" cy="2099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" y="3458277"/>
            <a:ext cx="8437563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004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4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0768"/>
            <a:ext cx="9037637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0768"/>
            <a:ext cx="8170863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09" y="1341863"/>
            <a:ext cx="8142287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6" y="1360087"/>
            <a:ext cx="8170863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500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5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5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5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活锁</a:t>
            </a:r>
          </a:p>
        </p:txBody>
      </p:sp>
      <p:sp>
        <p:nvSpPr>
          <p:cNvPr id="399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400" dirty="0"/>
              <a:t>活锁发生的情况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如果事务</a:t>
            </a:r>
            <a:r>
              <a:rPr lang="en-US" altLang="zh-CN" sz="2000" dirty="0"/>
              <a:t>T1</a:t>
            </a:r>
            <a:r>
              <a:rPr lang="zh-CN" altLang="en-US" sz="2000" dirty="0"/>
              <a:t>封锁了数据</a:t>
            </a:r>
            <a:r>
              <a:rPr lang="en-US" altLang="zh-CN" sz="2000" dirty="0"/>
              <a:t>R</a:t>
            </a:r>
            <a:r>
              <a:rPr lang="zh-CN" altLang="en-US" sz="2000" dirty="0"/>
              <a:t>，事务</a:t>
            </a:r>
            <a:r>
              <a:rPr lang="en-US" altLang="zh-CN" sz="2000" dirty="0"/>
              <a:t>T2</a:t>
            </a:r>
            <a:r>
              <a:rPr lang="zh-CN" altLang="en-US" sz="2000" dirty="0"/>
              <a:t>又请求封锁</a:t>
            </a:r>
            <a:r>
              <a:rPr lang="en-US" altLang="zh-CN" sz="2000" dirty="0"/>
              <a:t>R</a:t>
            </a:r>
            <a:r>
              <a:rPr lang="zh-CN" altLang="en-US" sz="2000" dirty="0"/>
              <a:t>，于是</a:t>
            </a:r>
            <a:r>
              <a:rPr lang="en-US" altLang="zh-CN" sz="2000" dirty="0"/>
              <a:t>T2</a:t>
            </a:r>
            <a:r>
              <a:rPr lang="zh-CN" altLang="en-US" sz="2000" dirty="0"/>
              <a:t>等待。事务</a:t>
            </a:r>
            <a:r>
              <a:rPr lang="en-US" altLang="zh-CN" sz="2000" dirty="0"/>
              <a:t>T3</a:t>
            </a:r>
            <a:r>
              <a:rPr lang="zh-CN" altLang="en-US" sz="2000" dirty="0"/>
              <a:t>也请求封锁</a:t>
            </a:r>
            <a:r>
              <a:rPr lang="en-US" altLang="zh-CN" sz="2000" dirty="0"/>
              <a:t>R</a:t>
            </a:r>
            <a:r>
              <a:rPr lang="zh-CN" altLang="en-US" sz="2000" dirty="0"/>
              <a:t>，当</a:t>
            </a:r>
            <a:r>
              <a:rPr lang="en-US" altLang="zh-CN" sz="2000" dirty="0"/>
              <a:t>T1</a:t>
            </a:r>
            <a:r>
              <a:rPr lang="zh-CN" altLang="en-US" sz="2000" dirty="0"/>
              <a:t>释放以后首先批准</a:t>
            </a:r>
            <a:r>
              <a:rPr lang="en-US" altLang="zh-CN" sz="2000" dirty="0"/>
              <a:t>T3</a:t>
            </a:r>
            <a:r>
              <a:rPr lang="zh-CN" altLang="en-US" sz="2000" dirty="0"/>
              <a:t>的请求，</a:t>
            </a:r>
            <a:r>
              <a:rPr lang="en-US" altLang="zh-CN" sz="2000" dirty="0"/>
              <a:t>T2</a:t>
            </a:r>
            <a:r>
              <a:rPr lang="zh-CN" altLang="en-US" sz="2000" dirty="0"/>
              <a:t>仍然等待。然后事务</a:t>
            </a:r>
            <a:r>
              <a:rPr lang="en-US" altLang="zh-CN" sz="2000" dirty="0"/>
              <a:t>T4</a:t>
            </a:r>
            <a:r>
              <a:rPr lang="zh-CN" altLang="en-US" sz="2000" dirty="0"/>
              <a:t>也请求封锁</a:t>
            </a:r>
            <a:r>
              <a:rPr lang="en-US" altLang="zh-CN" sz="2000" dirty="0"/>
              <a:t>R</a:t>
            </a:r>
            <a:r>
              <a:rPr lang="zh-CN" altLang="en-US" sz="2000" dirty="0"/>
              <a:t>，当</a:t>
            </a:r>
            <a:r>
              <a:rPr lang="en-US" altLang="zh-CN" sz="2000" dirty="0"/>
              <a:t>T3</a:t>
            </a:r>
            <a:r>
              <a:rPr lang="zh-CN" altLang="en-US" sz="2000" dirty="0"/>
              <a:t>释放以后首先批准</a:t>
            </a:r>
            <a:r>
              <a:rPr lang="en-US" altLang="zh-CN" sz="2000" dirty="0"/>
              <a:t>T4</a:t>
            </a:r>
            <a:r>
              <a:rPr lang="zh-CN" altLang="en-US" sz="2000" dirty="0"/>
              <a:t>的请求</a:t>
            </a:r>
            <a:r>
              <a:rPr lang="en-US" altLang="zh-CN" sz="2000" dirty="0"/>
              <a:t>……</a:t>
            </a:r>
            <a:r>
              <a:rPr lang="zh-CN" altLang="en-US" sz="2000" dirty="0"/>
              <a:t>这样，</a:t>
            </a:r>
            <a:r>
              <a:rPr lang="en-US" altLang="zh-CN" sz="2000" dirty="0"/>
              <a:t>T2</a:t>
            </a:r>
            <a:r>
              <a:rPr lang="zh-CN" altLang="en-US" sz="2000" dirty="0"/>
              <a:t>可能永远等待</a:t>
            </a:r>
            <a:r>
              <a:rPr lang="zh-CN" altLang="en-US" sz="2000" dirty="0" smtClean="0"/>
              <a:t>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7907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87" y="1340768"/>
            <a:ext cx="8723313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040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00175"/>
            <a:ext cx="6248400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34258"/>
            <a:ext cx="7180263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327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7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死锁</a:t>
            </a:r>
          </a:p>
        </p:txBody>
      </p:sp>
      <p:sp>
        <p:nvSpPr>
          <p:cNvPr id="40038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400"/>
              <a:t>死锁发生的情况</a:t>
            </a:r>
          </a:p>
          <a:p>
            <a:pPr lvl="1">
              <a:lnSpc>
                <a:spcPct val="90000"/>
              </a:lnSpc>
            </a:pPr>
            <a:r>
              <a:rPr lang="zh-CN" altLang="en-US" sz="2000"/>
              <a:t>如果事务</a:t>
            </a:r>
            <a:r>
              <a:rPr lang="en-US" altLang="zh-CN" sz="2000"/>
              <a:t>T1</a:t>
            </a:r>
            <a:r>
              <a:rPr lang="zh-CN" altLang="en-US" sz="2000"/>
              <a:t>封锁了数据</a:t>
            </a:r>
            <a:r>
              <a:rPr lang="en-US" altLang="zh-CN" sz="2000"/>
              <a:t>R1</a:t>
            </a:r>
            <a:r>
              <a:rPr lang="zh-CN" altLang="en-US" sz="2000"/>
              <a:t>，</a:t>
            </a:r>
            <a:r>
              <a:rPr lang="en-US" altLang="zh-CN" sz="2000"/>
              <a:t>T2</a:t>
            </a:r>
            <a:r>
              <a:rPr lang="zh-CN" altLang="en-US" sz="2000"/>
              <a:t>封锁了数据</a:t>
            </a:r>
            <a:r>
              <a:rPr lang="en-US" altLang="zh-CN" sz="2000"/>
              <a:t>R2</a:t>
            </a:r>
            <a:r>
              <a:rPr lang="zh-CN" altLang="en-US" sz="2000"/>
              <a:t>，然后</a:t>
            </a:r>
            <a:r>
              <a:rPr lang="en-US" altLang="zh-CN" sz="2000"/>
              <a:t>T1</a:t>
            </a:r>
            <a:r>
              <a:rPr lang="zh-CN" altLang="en-US" sz="2000"/>
              <a:t>又请求封锁</a:t>
            </a:r>
            <a:r>
              <a:rPr lang="en-US" altLang="zh-CN" sz="2000"/>
              <a:t>R2</a:t>
            </a:r>
            <a:r>
              <a:rPr lang="zh-CN" altLang="en-US" sz="2000"/>
              <a:t>，由于</a:t>
            </a:r>
            <a:r>
              <a:rPr lang="en-US" altLang="zh-CN" sz="2000"/>
              <a:t>T2</a:t>
            </a:r>
            <a:r>
              <a:rPr lang="zh-CN" altLang="en-US" sz="2000"/>
              <a:t>封锁了</a:t>
            </a:r>
            <a:r>
              <a:rPr lang="en-US" altLang="zh-CN" sz="2000"/>
              <a:t>R2</a:t>
            </a:r>
            <a:r>
              <a:rPr lang="zh-CN" altLang="en-US" sz="2000"/>
              <a:t>，故</a:t>
            </a:r>
            <a:r>
              <a:rPr lang="en-US" altLang="zh-CN" sz="2000"/>
              <a:t>T1</a:t>
            </a:r>
            <a:r>
              <a:rPr lang="zh-CN" altLang="en-US" sz="2000"/>
              <a:t>等待</a:t>
            </a:r>
            <a:r>
              <a:rPr lang="en-US" altLang="zh-CN" sz="2000"/>
              <a:t>T2</a:t>
            </a:r>
            <a:r>
              <a:rPr lang="zh-CN" altLang="en-US" sz="2000"/>
              <a:t>释放</a:t>
            </a:r>
            <a:r>
              <a:rPr lang="en-US" altLang="zh-CN" sz="2000"/>
              <a:t>R2</a:t>
            </a:r>
            <a:r>
              <a:rPr lang="zh-CN" altLang="en-US" sz="2000"/>
              <a:t>上的锁。接着</a:t>
            </a:r>
            <a:r>
              <a:rPr lang="en-US" altLang="zh-CN" sz="2000"/>
              <a:t>T2</a:t>
            </a:r>
            <a:r>
              <a:rPr lang="zh-CN" altLang="en-US" sz="2000"/>
              <a:t>又请求封锁</a:t>
            </a:r>
            <a:r>
              <a:rPr lang="en-US" altLang="zh-CN" sz="2000"/>
              <a:t>R1</a:t>
            </a:r>
            <a:r>
              <a:rPr lang="zh-CN" altLang="en-US" sz="2000"/>
              <a:t>，由于</a:t>
            </a:r>
            <a:r>
              <a:rPr lang="en-US" altLang="zh-CN" sz="2000"/>
              <a:t>T1</a:t>
            </a:r>
            <a:r>
              <a:rPr lang="zh-CN" altLang="en-US" sz="2000"/>
              <a:t>封锁了</a:t>
            </a:r>
            <a:r>
              <a:rPr lang="en-US" altLang="zh-CN" sz="2000"/>
              <a:t>R1</a:t>
            </a:r>
            <a:r>
              <a:rPr lang="zh-CN" altLang="en-US" sz="2000"/>
              <a:t>，故</a:t>
            </a:r>
            <a:r>
              <a:rPr lang="en-US" altLang="zh-CN" sz="2000"/>
              <a:t>T2</a:t>
            </a:r>
            <a:r>
              <a:rPr lang="zh-CN" altLang="en-US" sz="2000"/>
              <a:t>等待</a:t>
            </a:r>
            <a:r>
              <a:rPr lang="en-US" altLang="zh-CN" sz="2000"/>
              <a:t>T1</a:t>
            </a:r>
            <a:r>
              <a:rPr lang="zh-CN" altLang="en-US" sz="2000"/>
              <a:t>释放</a:t>
            </a:r>
            <a:r>
              <a:rPr lang="en-US" altLang="zh-CN" sz="2000"/>
              <a:t>R1</a:t>
            </a:r>
            <a:r>
              <a:rPr lang="zh-CN" altLang="en-US" sz="2000"/>
              <a:t>上的锁。这样就出现了循环等待，结果两个事务都不可能结束。</a:t>
            </a:r>
          </a:p>
          <a:p>
            <a:pPr>
              <a:lnSpc>
                <a:spcPct val="90000"/>
              </a:lnSpc>
            </a:pPr>
            <a:r>
              <a:rPr lang="zh-CN" altLang="en-US" sz="2400"/>
              <a:t>解决死锁问题的两种方法</a:t>
            </a:r>
          </a:p>
          <a:p>
            <a:pPr lvl="1">
              <a:lnSpc>
                <a:spcPct val="90000"/>
              </a:lnSpc>
            </a:pPr>
            <a:r>
              <a:rPr lang="zh-CN" altLang="en-US" sz="2000"/>
              <a:t>死锁预防</a:t>
            </a:r>
          </a:p>
          <a:p>
            <a:pPr lvl="2">
              <a:lnSpc>
                <a:spcPct val="90000"/>
              </a:lnSpc>
            </a:pPr>
            <a:r>
              <a:rPr lang="zh-CN" altLang="en-US" sz="1800"/>
              <a:t>提出一定措施来预防死锁的发生。</a:t>
            </a:r>
          </a:p>
          <a:p>
            <a:pPr lvl="1">
              <a:lnSpc>
                <a:spcPct val="90000"/>
              </a:lnSpc>
            </a:pPr>
            <a:r>
              <a:rPr lang="zh-CN" altLang="en-US" sz="2000"/>
              <a:t>死锁诊断与解除</a:t>
            </a:r>
          </a:p>
          <a:p>
            <a:pPr lvl="2">
              <a:lnSpc>
                <a:spcPct val="90000"/>
              </a:lnSpc>
            </a:pPr>
            <a:r>
              <a:rPr lang="zh-CN" altLang="en-US" sz="1800"/>
              <a:t>允许发生死锁，但采用一定手段定期诊断是否发生了死锁。若有，则立即解除。</a:t>
            </a:r>
          </a:p>
        </p:txBody>
      </p:sp>
    </p:spTree>
    <p:extLst>
      <p:ext uri="{BB962C8B-B14F-4D97-AF65-F5344CB8AC3E}">
        <p14:creationId xmlns:p14="http://schemas.microsoft.com/office/powerpoint/2010/main" val="270463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720"/>
            <a:ext cx="9071270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15616" y="260648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一致性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124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00" y="1052736"/>
            <a:ext cx="8580437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74" y="2492896"/>
            <a:ext cx="4105275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356" y="3429000"/>
            <a:ext cx="647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0" y="2492896"/>
            <a:ext cx="4095750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45270"/>
            <a:ext cx="9191626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590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8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8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8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8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68760"/>
            <a:ext cx="8199437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64060"/>
            <a:ext cx="8551863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36" y="3840510"/>
            <a:ext cx="769461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476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9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9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1196752"/>
            <a:ext cx="8932863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1" y="2187352"/>
            <a:ext cx="8599487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141440"/>
            <a:ext cx="7942263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285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0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0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24744"/>
            <a:ext cx="8056563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067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65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死锁的预防</a:t>
            </a:r>
          </a:p>
        </p:txBody>
      </p:sp>
      <p:sp>
        <p:nvSpPr>
          <p:cNvPr id="403466" name="Rectangle 10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zh-CN" altLang="en-US" sz="2000"/>
              <a:t>产生死锁的原因</a:t>
            </a:r>
          </a:p>
          <a:p>
            <a:pPr lvl="1">
              <a:lnSpc>
                <a:spcPct val="80000"/>
              </a:lnSpc>
            </a:pPr>
            <a:r>
              <a:rPr lang="zh-CN" altLang="en-US" sz="1800"/>
              <a:t>两个或多个事务都已经封锁了一些数据对象，然后又都请求对已为其他事务封锁的数据对象加锁，从而出现死等待。</a:t>
            </a:r>
          </a:p>
          <a:p>
            <a:pPr lvl="1">
              <a:lnSpc>
                <a:spcPct val="80000"/>
              </a:lnSpc>
            </a:pPr>
            <a:r>
              <a:rPr lang="zh-CN" altLang="en-US" sz="1800"/>
              <a:t>要预防死锁就必须破坏产生死锁的条件。</a:t>
            </a:r>
          </a:p>
          <a:p>
            <a:pPr>
              <a:lnSpc>
                <a:spcPct val="80000"/>
              </a:lnSpc>
            </a:pPr>
            <a:r>
              <a:rPr lang="zh-CN" altLang="en-US" sz="2000"/>
              <a:t>两种常用的预防死锁的方法</a:t>
            </a:r>
          </a:p>
          <a:p>
            <a:pPr lvl="1">
              <a:lnSpc>
                <a:spcPct val="80000"/>
              </a:lnSpc>
            </a:pPr>
            <a:r>
              <a:rPr lang="zh-CN" altLang="en-US" sz="1800"/>
              <a:t>一次封锁法</a:t>
            </a:r>
          </a:p>
          <a:p>
            <a:pPr lvl="2">
              <a:lnSpc>
                <a:spcPct val="80000"/>
              </a:lnSpc>
            </a:pPr>
            <a:r>
              <a:rPr lang="zh-CN" altLang="en-US" sz="1600"/>
              <a:t>要求每个事务必须一次将所要使用的数据全部加锁，否则不能继续执行。</a:t>
            </a:r>
          </a:p>
          <a:p>
            <a:pPr lvl="2">
              <a:lnSpc>
                <a:spcPct val="80000"/>
              </a:lnSpc>
            </a:pPr>
            <a:r>
              <a:rPr lang="zh-CN" altLang="en-US" sz="1600"/>
              <a:t>优点：一次封锁法能够有效防止死锁的发生。缺点：降低了系统的并发度。</a:t>
            </a:r>
          </a:p>
          <a:p>
            <a:pPr lvl="1">
              <a:lnSpc>
                <a:spcPct val="80000"/>
              </a:lnSpc>
            </a:pPr>
            <a:r>
              <a:rPr lang="zh-CN" altLang="en-US" sz="1800"/>
              <a:t>顺序封锁法</a:t>
            </a:r>
          </a:p>
          <a:p>
            <a:pPr lvl="2">
              <a:lnSpc>
                <a:spcPct val="80000"/>
              </a:lnSpc>
            </a:pPr>
            <a:r>
              <a:rPr lang="zh-CN" altLang="en-US" sz="1600"/>
              <a:t>预先对数据对象规定一个封锁次序，所有事务都按这个顺序实行封锁。</a:t>
            </a:r>
          </a:p>
          <a:p>
            <a:pPr lvl="2">
              <a:lnSpc>
                <a:spcPct val="80000"/>
              </a:lnSpc>
            </a:pPr>
            <a:r>
              <a:rPr lang="zh-CN" altLang="en-US" sz="1600"/>
              <a:t>特点：有效防止死锁的发生；封锁对象太多，维护成本高；事务的封锁请求是动态的，难以确定一个较好的顺序实行封锁。</a:t>
            </a:r>
          </a:p>
        </p:txBody>
      </p:sp>
    </p:spTree>
    <p:extLst>
      <p:ext uri="{BB962C8B-B14F-4D97-AF65-F5344CB8AC3E}">
        <p14:creationId xmlns:p14="http://schemas.microsoft.com/office/powerpoint/2010/main" val="25653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12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死锁的</a:t>
            </a:r>
            <a:r>
              <a:rPr lang="zh-CN" altLang="en-US" dirty="0" smtClean="0"/>
              <a:t>诊断</a:t>
            </a:r>
            <a:endParaRPr lang="zh-CN" altLang="en-US" dirty="0"/>
          </a:p>
        </p:txBody>
      </p:sp>
      <p:sp>
        <p:nvSpPr>
          <p:cNvPr id="405513" name="Rectangle 9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zh-CN" altLang="en-US" sz="2000" dirty="0"/>
              <a:t>死锁的诊断</a:t>
            </a:r>
          </a:p>
          <a:p>
            <a:pPr lvl="1">
              <a:lnSpc>
                <a:spcPct val="80000"/>
              </a:lnSpc>
            </a:pPr>
            <a:r>
              <a:rPr lang="zh-CN" altLang="en-US" sz="1800" dirty="0"/>
              <a:t>超时法</a:t>
            </a:r>
          </a:p>
          <a:p>
            <a:pPr lvl="2">
              <a:lnSpc>
                <a:spcPct val="80000"/>
              </a:lnSpc>
            </a:pPr>
            <a:r>
              <a:rPr lang="zh-CN" altLang="en-US" sz="1600" dirty="0"/>
              <a:t>如果一个事务的等待时间超过了规定的时限，就认为发生了死锁。</a:t>
            </a:r>
          </a:p>
          <a:p>
            <a:pPr lvl="2">
              <a:lnSpc>
                <a:spcPct val="80000"/>
              </a:lnSpc>
            </a:pPr>
            <a:r>
              <a:rPr lang="zh-CN" altLang="en-US" sz="1600" dirty="0"/>
              <a:t>特点</a:t>
            </a:r>
          </a:p>
          <a:p>
            <a:pPr lvl="3">
              <a:lnSpc>
                <a:spcPct val="80000"/>
              </a:lnSpc>
            </a:pPr>
            <a:r>
              <a:rPr lang="zh-CN" altLang="en-US" sz="1400" dirty="0"/>
              <a:t>实现简单</a:t>
            </a:r>
          </a:p>
          <a:p>
            <a:pPr lvl="3">
              <a:lnSpc>
                <a:spcPct val="80000"/>
              </a:lnSpc>
            </a:pPr>
            <a:r>
              <a:rPr lang="zh-CN" altLang="en-US" sz="1400" dirty="0"/>
              <a:t>如果设置的等待时限太短，可能误判死锁。</a:t>
            </a:r>
          </a:p>
          <a:p>
            <a:pPr lvl="3">
              <a:lnSpc>
                <a:spcPct val="80000"/>
              </a:lnSpc>
            </a:pPr>
            <a:r>
              <a:rPr lang="zh-CN" altLang="en-US" sz="1400" dirty="0"/>
              <a:t>如果设置的等待时限太长，死锁发生后将不能及时发现。</a:t>
            </a:r>
          </a:p>
          <a:p>
            <a:pPr lvl="1">
              <a:lnSpc>
                <a:spcPct val="80000"/>
              </a:lnSpc>
            </a:pPr>
            <a:r>
              <a:rPr lang="zh-CN" altLang="en-US" sz="1800" dirty="0"/>
              <a:t>等待图法</a:t>
            </a:r>
          </a:p>
          <a:p>
            <a:pPr lvl="2">
              <a:lnSpc>
                <a:spcPct val="80000"/>
              </a:lnSpc>
            </a:pPr>
            <a:r>
              <a:rPr lang="zh-CN" altLang="en-US" sz="1600" dirty="0"/>
              <a:t>事务等待图一是个有向图</a:t>
            </a:r>
            <a:r>
              <a:rPr lang="en-US" altLang="zh-CN" sz="1600" dirty="0"/>
              <a:t>G=(T,E)</a:t>
            </a:r>
          </a:p>
          <a:p>
            <a:pPr lvl="2">
              <a:lnSpc>
                <a:spcPct val="80000"/>
              </a:lnSpc>
            </a:pPr>
            <a:r>
              <a:rPr lang="zh-CN" altLang="en-US" sz="1600" dirty="0"/>
              <a:t>其中：</a:t>
            </a:r>
          </a:p>
          <a:p>
            <a:pPr lvl="3">
              <a:lnSpc>
                <a:spcPct val="80000"/>
              </a:lnSpc>
            </a:pPr>
            <a:r>
              <a:rPr lang="en-US" altLang="zh-CN" sz="1400" dirty="0"/>
              <a:t>T:</a:t>
            </a:r>
            <a:r>
              <a:rPr lang="zh-CN" altLang="en-US" sz="1400" dirty="0"/>
              <a:t>顶点集合，每个顶点表示当前系统内正在运行的事务</a:t>
            </a:r>
          </a:p>
          <a:p>
            <a:pPr lvl="3">
              <a:lnSpc>
                <a:spcPct val="80000"/>
              </a:lnSpc>
            </a:pPr>
            <a:r>
              <a:rPr lang="en-US" altLang="zh-CN" sz="1400" dirty="0"/>
              <a:t>E:</a:t>
            </a:r>
            <a:r>
              <a:rPr lang="zh-CN" altLang="en-US" sz="1400" dirty="0"/>
              <a:t>边的集合，每条边表示事务等待的情况。</a:t>
            </a:r>
          </a:p>
          <a:p>
            <a:pPr lvl="3">
              <a:lnSpc>
                <a:spcPct val="80000"/>
              </a:lnSpc>
            </a:pPr>
            <a:r>
              <a:rPr lang="en-US" altLang="zh-CN" sz="1400" dirty="0" err="1"/>
              <a:t>Ti</a:t>
            </a:r>
            <a:r>
              <a:rPr lang="en-US" altLang="zh-CN" sz="1400" dirty="0" err="1">
                <a:sym typeface="Wingdings" pitchFamily="2" charset="2"/>
              </a:rPr>
              <a:t>Tj</a:t>
            </a:r>
            <a:r>
              <a:rPr lang="zh-CN" altLang="en-US" sz="1400" dirty="0">
                <a:sym typeface="Wingdings" pitchFamily="2" charset="2"/>
              </a:rPr>
              <a:t>，指事务</a:t>
            </a:r>
            <a:r>
              <a:rPr lang="en-US" altLang="zh-CN" sz="1400" dirty="0" err="1">
                <a:sym typeface="Wingdings" pitchFamily="2" charset="2"/>
              </a:rPr>
              <a:t>Ti</a:t>
            </a:r>
            <a:r>
              <a:rPr lang="zh-CN" altLang="en-US" sz="1400" dirty="0">
                <a:sym typeface="Wingdings" pitchFamily="2" charset="2"/>
              </a:rPr>
              <a:t>等待事务</a:t>
            </a:r>
            <a:r>
              <a:rPr lang="en-US" altLang="zh-CN" sz="1400" dirty="0" err="1">
                <a:sym typeface="Wingdings" pitchFamily="2" charset="2"/>
              </a:rPr>
              <a:t>Tj</a:t>
            </a:r>
            <a:r>
              <a:rPr lang="zh-CN" altLang="en-US" sz="1400" dirty="0">
                <a:sym typeface="Wingdings" pitchFamily="2" charset="2"/>
              </a:rPr>
              <a:t>释放它所需要的数据项资源</a:t>
            </a:r>
          </a:p>
          <a:p>
            <a:pPr lvl="2">
              <a:lnSpc>
                <a:spcPct val="80000"/>
              </a:lnSpc>
            </a:pPr>
            <a:r>
              <a:rPr lang="zh-CN" altLang="en-US" sz="1600" dirty="0">
                <a:solidFill>
                  <a:srgbClr val="4B33FF"/>
                </a:solidFill>
              </a:rPr>
              <a:t>如果等待图中存在回路，表示系统中出现了死锁</a:t>
            </a:r>
            <a:r>
              <a:rPr lang="zh-CN" altLang="en-US" sz="1600" dirty="0" smtClean="0"/>
              <a:t>。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1671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zh-CN"/>
          </a:p>
        </p:txBody>
      </p:sp>
      <p:grpSp>
        <p:nvGrpSpPr>
          <p:cNvPr id="407574" name="Group 22"/>
          <p:cNvGrpSpPr>
            <a:grpSpLocks/>
          </p:cNvGrpSpPr>
          <p:nvPr/>
        </p:nvGrpSpPr>
        <p:grpSpPr bwMode="auto">
          <a:xfrm>
            <a:off x="914400" y="2590800"/>
            <a:ext cx="2825750" cy="2652713"/>
            <a:chOff x="576" y="1632"/>
            <a:chExt cx="1780" cy="1671"/>
          </a:xfrm>
        </p:grpSpPr>
        <p:sp>
          <p:nvSpPr>
            <p:cNvPr id="407559" name="Oval 7"/>
            <p:cNvSpPr>
              <a:spLocks noChangeAspect="1" noChangeArrowheads="1"/>
            </p:cNvSpPr>
            <p:nvPr/>
          </p:nvSpPr>
          <p:spPr bwMode="auto">
            <a:xfrm>
              <a:off x="576" y="2016"/>
              <a:ext cx="340" cy="3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tIns="0" anchor="ctr"/>
            <a:lstStyle/>
            <a:p>
              <a:pPr algn="ctr" eaLnBrk="0" hangingPunct="0">
                <a:spcBef>
                  <a:spcPct val="20000"/>
                </a:spcBef>
              </a:pPr>
              <a:r>
                <a:rPr lang="en-US" altLang="zh-CN" sz="1600" b="1">
                  <a:latin typeface="Garamond" pitchFamily="18" charset="0"/>
                </a:rPr>
                <a:t>T1</a:t>
              </a:r>
            </a:p>
          </p:txBody>
        </p:sp>
        <p:sp>
          <p:nvSpPr>
            <p:cNvPr id="407565" name="Oval 13"/>
            <p:cNvSpPr>
              <a:spLocks noChangeAspect="1" noChangeArrowheads="1"/>
            </p:cNvSpPr>
            <p:nvPr/>
          </p:nvSpPr>
          <p:spPr bwMode="auto">
            <a:xfrm>
              <a:off x="2016" y="1632"/>
              <a:ext cx="340" cy="3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tIns="0" anchor="ctr"/>
            <a:lstStyle/>
            <a:p>
              <a:pPr algn="ctr" eaLnBrk="0" hangingPunct="0">
                <a:spcBef>
                  <a:spcPct val="20000"/>
                </a:spcBef>
              </a:pPr>
              <a:r>
                <a:rPr lang="en-US" altLang="zh-CN" sz="1600" b="1">
                  <a:latin typeface="Garamond" pitchFamily="18" charset="0"/>
                </a:rPr>
                <a:t>T4</a:t>
              </a:r>
            </a:p>
          </p:txBody>
        </p:sp>
        <p:sp>
          <p:nvSpPr>
            <p:cNvPr id="407566" name="Oval 14"/>
            <p:cNvSpPr>
              <a:spLocks noChangeAspect="1" noChangeArrowheads="1"/>
            </p:cNvSpPr>
            <p:nvPr/>
          </p:nvSpPr>
          <p:spPr bwMode="auto">
            <a:xfrm>
              <a:off x="1200" y="2544"/>
              <a:ext cx="340" cy="3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tIns="0" anchor="ctr"/>
            <a:lstStyle/>
            <a:p>
              <a:pPr algn="ctr" eaLnBrk="0" hangingPunct="0">
                <a:spcBef>
                  <a:spcPct val="20000"/>
                </a:spcBef>
              </a:pPr>
              <a:r>
                <a:rPr lang="en-US" altLang="zh-CN" sz="1600" b="1">
                  <a:latin typeface="Garamond" pitchFamily="18" charset="0"/>
                </a:rPr>
                <a:t>T3</a:t>
              </a:r>
            </a:p>
          </p:txBody>
        </p:sp>
        <p:sp>
          <p:nvSpPr>
            <p:cNvPr id="407567" name="Oval 15"/>
            <p:cNvSpPr>
              <a:spLocks noChangeAspect="1" noChangeArrowheads="1"/>
            </p:cNvSpPr>
            <p:nvPr/>
          </p:nvSpPr>
          <p:spPr bwMode="auto">
            <a:xfrm>
              <a:off x="1200" y="1632"/>
              <a:ext cx="340" cy="3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tIns="0" anchor="ctr"/>
            <a:lstStyle/>
            <a:p>
              <a:pPr algn="ctr" eaLnBrk="0" hangingPunct="0">
                <a:spcBef>
                  <a:spcPct val="20000"/>
                </a:spcBef>
              </a:pPr>
              <a:r>
                <a:rPr lang="en-US" altLang="zh-CN" sz="1600" b="1">
                  <a:latin typeface="Garamond" pitchFamily="18" charset="0"/>
                </a:rPr>
                <a:t>T2</a:t>
              </a:r>
            </a:p>
          </p:txBody>
        </p:sp>
        <p:cxnSp>
          <p:nvCxnSpPr>
            <p:cNvPr id="407568" name="AutoShape 16"/>
            <p:cNvCxnSpPr>
              <a:cxnSpLocks noChangeShapeType="1"/>
              <a:stCxn id="407559" idx="7"/>
              <a:endCxn id="407567" idx="2"/>
            </p:cNvCxnSpPr>
            <p:nvPr/>
          </p:nvCxnSpPr>
          <p:spPr bwMode="auto">
            <a:xfrm flipV="1">
              <a:off x="866" y="1802"/>
              <a:ext cx="334" cy="26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7569" name="AutoShape 17"/>
            <p:cNvCxnSpPr>
              <a:cxnSpLocks noChangeShapeType="1"/>
              <a:stCxn id="407567" idx="6"/>
              <a:endCxn id="407565" idx="2"/>
            </p:cNvCxnSpPr>
            <p:nvPr/>
          </p:nvCxnSpPr>
          <p:spPr bwMode="auto">
            <a:xfrm>
              <a:off x="1540" y="1802"/>
              <a:ext cx="476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7571" name="AutoShape 19"/>
            <p:cNvCxnSpPr>
              <a:cxnSpLocks noChangeShapeType="1"/>
              <a:stCxn id="407559" idx="5"/>
              <a:endCxn id="407566" idx="1"/>
            </p:cNvCxnSpPr>
            <p:nvPr/>
          </p:nvCxnSpPr>
          <p:spPr bwMode="auto">
            <a:xfrm>
              <a:off x="866" y="2306"/>
              <a:ext cx="384" cy="2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7572" name="AutoShape 20"/>
            <p:cNvCxnSpPr>
              <a:cxnSpLocks noChangeShapeType="1"/>
              <a:stCxn id="407566" idx="0"/>
              <a:endCxn id="407567" idx="4"/>
            </p:cNvCxnSpPr>
            <p:nvPr/>
          </p:nvCxnSpPr>
          <p:spPr bwMode="auto">
            <a:xfrm flipV="1">
              <a:off x="1370" y="1972"/>
              <a:ext cx="0" cy="57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07573" name="Text Box 21"/>
            <p:cNvSpPr txBox="1">
              <a:spLocks noChangeArrowheads="1"/>
            </p:cNvSpPr>
            <p:nvPr/>
          </p:nvSpPr>
          <p:spPr bwMode="auto">
            <a:xfrm>
              <a:off x="960" y="3072"/>
              <a:ext cx="8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>
                  <a:latin typeface="Times New Roman" pitchFamily="18" charset="0"/>
                </a:rPr>
                <a:t>无环等待图</a:t>
              </a:r>
            </a:p>
          </p:txBody>
        </p:sp>
      </p:grpSp>
      <p:grpSp>
        <p:nvGrpSpPr>
          <p:cNvPr id="407586" name="Group 34"/>
          <p:cNvGrpSpPr>
            <a:grpSpLocks/>
          </p:cNvGrpSpPr>
          <p:nvPr/>
        </p:nvGrpSpPr>
        <p:grpSpPr bwMode="auto">
          <a:xfrm>
            <a:off x="4718050" y="2590800"/>
            <a:ext cx="2825750" cy="2652713"/>
            <a:chOff x="2972" y="1632"/>
            <a:chExt cx="1780" cy="1671"/>
          </a:xfrm>
        </p:grpSpPr>
        <p:sp>
          <p:nvSpPr>
            <p:cNvPr id="407576" name="Oval 24"/>
            <p:cNvSpPr>
              <a:spLocks noChangeAspect="1" noChangeArrowheads="1"/>
            </p:cNvSpPr>
            <p:nvPr/>
          </p:nvSpPr>
          <p:spPr bwMode="auto">
            <a:xfrm>
              <a:off x="2972" y="2016"/>
              <a:ext cx="340" cy="3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tIns="0" anchor="ctr"/>
            <a:lstStyle/>
            <a:p>
              <a:pPr algn="ctr" eaLnBrk="0" hangingPunct="0">
                <a:spcBef>
                  <a:spcPct val="20000"/>
                </a:spcBef>
              </a:pPr>
              <a:r>
                <a:rPr lang="en-US" altLang="zh-CN" sz="1600" b="1">
                  <a:latin typeface="Garamond" pitchFamily="18" charset="0"/>
                </a:rPr>
                <a:t>T1</a:t>
              </a:r>
            </a:p>
          </p:txBody>
        </p:sp>
        <p:sp>
          <p:nvSpPr>
            <p:cNvPr id="407577" name="Oval 25"/>
            <p:cNvSpPr>
              <a:spLocks noChangeAspect="1" noChangeArrowheads="1"/>
            </p:cNvSpPr>
            <p:nvPr/>
          </p:nvSpPr>
          <p:spPr bwMode="auto">
            <a:xfrm>
              <a:off x="4412" y="1632"/>
              <a:ext cx="340" cy="3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tIns="0" anchor="ctr"/>
            <a:lstStyle/>
            <a:p>
              <a:pPr algn="ctr" eaLnBrk="0" hangingPunct="0">
                <a:spcBef>
                  <a:spcPct val="20000"/>
                </a:spcBef>
              </a:pPr>
              <a:r>
                <a:rPr lang="en-US" altLang="zh-CN" sz="1600" b="1">
                  <a:latin typeface="Garamond" pitchFamily="18" charset="0"/>
                </a:rPr>
                <a:t>T4</a:t>
              </a:r>
            </a:p>
          </p:txBody>
        </p:sp>
        <p:sp>
          <p:nvSpPr>
            <p:cNvPr id="407578" name="Oval 26"/>
            <p:cNvSpPr>
              <a:spLocks noChangeAspect="1" noChangeArrowheads="1"/>
            </p:cNvSpPr>
            <p:nvPr/>
          </p:nvSpPr>
          <p:spPr bwMode="auto">
            <a:xfrm>
              <a:off x="3596" y="2544"/>
              <a:ext cx="340" cy="3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tIns="0" anchor="ctr"/>
            <a:lstStyle/>
            <a:p>
              <a:pPr algn="ctr" eaLnBrk="0" hangingPunct="0">
                <a:spcBef>
                  <a:spcPct val="20000"/>
                </a:spcBef>
              </a:pPr>
              <a:r>
                <a:rPr lang="en-US" altLang="zh-CN" sz="1600" b="1">
                  <a:latin typeface="Garamond" pitchFamily="18" charset="0"/>
                </a:rPr>
                <a:t>T3</a:t>
              </a:r>
            </a:p>
          </p:txBody>
        </p:sp>
        <p:sp>
          <p:nvSpPr>
            <p:cNvPr id="407579" name="Oval 27"/>
            <p:cNvSpPr>
              <a:spLocks noChangeAspect="1" noChangeArrowheads="1"/>
            </p:cNvSpPr>
            <p:nvPr/>
          </p:nvSpPr>
          <p:spPr bwMode="auto">
            <a:xfrm>
              <a:off x="3596" y="1632"/>
              <a:ext cx="340" cy="3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tIns="0" anchor="ctr"/>
            <a:lstStyle/>
            <a:p>
              <a:pPr algn="ctr" eaLnBrk="0" hangingPunct="0">
                <a:spcBef>
                  <a:spcPct val="20000"/>
                </a:spcBef>
              </a:pPr>
              <a:r>
                <a:rPr lang="en-US" altLang="zh-CN" sz="1600" b="1">
                  <a:latin typeface="Garamond" pitchFamily="18" charset="0"/>
                </a:rPr>
                <a:t>T2</a:t>
              </a:r>
            </a:p>
          </p:txBody>
        </p:sp>
        <p:cxnSp>
          <p:nvCxnSpPr>
            <p:cNvPr id="407580" name="AutoShape 28"/>
            <p:cNvCxnSpPr>
              <a:cxnSpLocks noChangeShapeType="1"/>
              <a:stCxn id="407576" idx="7"/>
              <a:endCxn id="407579" idx="2"/>
            </p:cNvCxnSpPr>
            <p:nvPr/>
          </p:nvCxnSpPr>
          <p:spPr bwMode="auto">
            <a:xfrm flipV="1">
              <a:off x="3262" y="1802"/>
              <a:ext cx="334" cy="26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7581" name="AutoShape 29"/>
            <p:cNvCxnSpPr>
              <a:cxnSpLocks noChangeShapeType="1"/>
              <a:stCxn id="407579" idx="6"/>
              <a:endCxn id="407577" idx="2"/>
            </p:cNvCxnSpPr>
            <p:nvPr/>
          </p:nvCxnSpPr>
          <p:spPr bwMode="auto">
            <a:xfrm>
              <a:off x="3936" y="1802"/>
              <a:ext cx="476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7582" name="AutoShape 30"/>
            <p:cNvCxnSpPr>
              <a:cxnSpLocks noChangeShapeType="1"/>
              <a:stCxn id="407576" idx="5"/>
              <a:endCxn id="407578" idx="1"/>
            </p:cNvCxnSpPr>
            <p:nvPr/>
          </p:nvCxnSpPr>
          <p:spPr bwMode="auto">
            <a:xfrm>
              <a:off x="3262" y="2306"/>
              <a:ext cx="384" cy="2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7583" name="AutoShape 31"/>
            <p:cNvCxnSpPr>
              <a:cxnSpLocks noChangeShapeType="1"/>
              <a:stCxn id="407578" idx="0"/>
              <a:endCxn id="407579" idx="4"/>
            </p:cNvCxnSpPr>
            <p:nvPr/>
          </p:nvCxnSpPr>
          <p:spPr bwMode="auto">
            <a:xfrm flipV="1">
              <a:off x="3766" y="1972"/>
              <a:ext cx="0" cy="57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07584" name="Text Box 32"/>
            <p:cNvSpPr txBox="1">
              <a:spLocks noChangeArrowheads="1"/>
            </p:cNvSpPr>
            <p:nvPr/>
          </p:nvSpPr>
          <p:spPr bwMode="auto">
            <a:xfrm>
              <a:off x="3356" y="3072"/>
              <a:ext cx="8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>
                  <a:latin typeface="Times New Roman" pitchFamily="18" charset="0"/>
                </a:rPr>
                <a:t>有环等待图</a:t>
              </a:r>
            </a:p>
          </p:txBody>
        </p:sp>
        <p:cxnSp>
          <p:nvCxnSpPr>
            <p:cNvPr id="407585" name="AutoShape 33"/>
            <p:cNvCxnSpPr>
              <a:cxnSpLocks noChangeShapeType="1"/>
              <a:stCxn id="407577" idx="3"/>
              <a:endCxn id="407578" idx="7"/>
            </p:cNvCxnSpPr>
            <p:nvPr/>
          </p:nvCxnSpPr>
          <p:spPr bwMode="auto">
            <a:xfrm flipH="1">
              <a:off x="3886" y="1922"/>
              <a:ext cx="576" cy="67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97319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/>
              <a:t>？问题</a:t>
            </a:r>
          </a:p>
        </p:txBody>
      </p:sp>
      <p:sp>
        <p:nvSpPr>
          <p:cNvPr id="460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对并发执行的事务，如何执行才能保证事务间的隔离性？保证事务执行的一致性？</a:t>
            </a:r>
          </a:p>
          <a:p>
            <a:r>
              <a:rPr lang="zh-CN" altLang="en-US"/>
              <a:t>对并发事务如何调度才能获得正确的执行结果呢？</a:t>
            </a:r>
          </a:p>
        </p:txBody>
      </p:sp>
    </p:spTree>
    <p:extLst>
      <p:ext uri="{BB962C8B-B14F-4D97-AF65-F5344CB8AC3E}">
        <p14:creationId xmlns:p14="http://schemas.microsoft.com/office/powerpoint/2010/main" val="420095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01" y="1124744"/>
            <a:ext cx="8799513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789040"/>
            <a:ext cx="6875463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60" y="3789851"/>
            <a:ext cx="6884987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748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2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1313061"/>
            <a:ext cx="8885237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717032"/>
            <a:ext cx="6894513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04" y="3717032"/>
            <a:ext cx="6894513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458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3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3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3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80728"/>
            <a:ext cx="8665542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077072"/>
            <a:ext cx="8964488" cy="1873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74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1520" y="1124744"/>
            <a:ext cx="849694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1.  w2(y</a:t>
            </a:r>
            <a:r>
              <a:rPr lang="en-US" altLang="zh-CN" dirty="0"/>
              <a:t>)  w3(y)  w3(x)  w2(x)  w1(x)  w1(y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2.  r1(x</a:t>
            </a:r>
            <a:r>
              <a:rPr lang="en-US" altLang="zh-CN" dirty="0"/>
              <a:t>) r2(x) w2(x) r3(x) r4(z) w1(x) r3(y) r3(x) w1(y) </a:t>
            </a:r>
            <a:r>
              <a:rPr lang="en-US" altLang="zh-CN" dirty="0" smtClean="0"/>
              <a:t>   w5(x</a:t>
            </a:r>
            <a:r>
              <a:rPr lang="en-US" altLang="zh-CN" dirty="0"/>
              <a:t>) w1(z) r5(y) r5(z) </a:t>
            </a:r>
            <a:endParaRPr lang="zh-CN" altLang="zh-CN" dirty="0"/>
          </a:p>
          <a:p>
            <a:r>
              <a:rPr lang="en-US" altLang="zh-CN" dirty="0" smtClean="0"/>
              <a:t>3. </a:t>
            </a:r>
            <a:r>
              <a:rPr lang="en-US" altLang="zh-CN" dirty="0"/>
              <a:t>r1(x) r4(x) w4(x) r1(y) r4(z) w4(z) w3(y) w3(z) w1(t) w2(z) w2(t</a:t>
            </a:r>
            <a:r>
              <a:rPr lang="en-US" altLang="zh-CN" dirty="0" smtClean="0"/>
              <a:t>)</a:t>
            </a:r>
            <a:endParaRPr lang="zh-CN" altLang="zh-CN" dirty="0"/>
          </a:p>
        </p:txBody>
      </p:sp>
      <p:sp>
        <p:nvSpPr>
          <p:cNvPr id="3" name="TextBox 2"/>
          <p:cNvSpPr txBox="1"/>
          <p:nvPr/>
        </p:nvSpPr>
        <p:spPr>
          <a:xfrm>
            <a:off x="1043608" y="260648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课堂练习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99654" y="3690610"/>
            <a:ext cx="24416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An1</a:t>
            </a:r>
            <a:r>
              <a:rPr lang="zh-CN" altLang="en-US" dirty="0" smtClean="0"/>
              <a:t>：</a:t>
            </a:r>
            <a:r>
              <a:rPr lang="en-US" altLang="zh-CN" dirty="0" smtClean="0"/>
              <a:t>T2-T3-T2</a:t>
            </a:r>
          </a:p>
        </p:txBody>
      </p:sp>
      <p:pic>
        <p:nvPicPr>
          <p:cNvPr id="54274" name="Picture 2" descr="week06-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363" y="3319938"/>
            <a:ext cx="91440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299654" y="4509120"/>
            <a:ext cx="25074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An2:    </a:t>
            </a:r>
            <a:r>
              <a:rPr lang="en-US" altLang="zh-CN" dirty="0"/>
              <a:t>T1-T2-T1</a:t>
            </a:r>
            <a:endParaRPr lang="zh-CN" altLang="en-US" dirty="0"/>
          </a:p>
        </p:txBody>
      </p:sp>
      <p:pic>
        <p:nvPicPr>
          <p:cNvPr id="54275" name="Picture 3" descr="week06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072" y="4265577"/>
            <a:ext cx="2076450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295980" y="6269250"/>
            <a:ext cx="84497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An3:    </a:t>
            </a:r>
            <a:r>
              <a:rPr lang="en-US" altLang="zh-CN" sz="2000" dirty="0"/>
              <a:t>S1432 = r1(x) r1(y) w1(t) r4(x) w4(x) r4(z) w4(z) w3(y) w3(z) w2(z) w2(t)</a:t>
            </a:r>
            <a:endParaRPr lang="zh-CN" altLang="zh-CN" sz="2000" dirty="0"/>
          </a:p>
        </p:txBody>
      </p:sp>
      <p:pic>
        <p:nvPicPr>
          <p:cNvPr id="54276" name="Picture 4" descr="week06-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469" y="5080000"/>
            <a:ext cx="136207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387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4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4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4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1771650"/>
            <a:ext cx="8894763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654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0175"/>
            <a:ext cx="8828087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8793548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933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6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6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40768"/>
            <a:ext cx="7456487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374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68760"/>
            <a:ext cx="4371975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464147"/>
            <a:ext cx="3514725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978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22" y="1484784"/>
            <a:ext cx="4200525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423677"/>
            <a:ext cx="375285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594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40768"/>
            <a:ext cx="5305425" cy="44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929" y="2717130"/>
            <a:ext cx="3486150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9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0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0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39046"/>
            <a:ext cx="51339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564904"/>
            <a:ext cx="3238500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449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52525"/>
            <a:ext cx="9144000" cy="4410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69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3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/>
              <a:t>冲突可串行化调度</a:t>
            </a:r>
          </a:p>
        </p:txBody>
      </p:sp>
      <p:sp>
        <p:nvSpPr>
          <p:cNvPr id="461831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/>
              <a:t>冲突操作</a:t>
            </a:r>
          </a:p>
          <a:p>
            <a:pPr lvl="1"/>
            <a:r>
              <a:rPr lang="zh-CN" altLang="en-US" sz="2000"/>
              <a:t>冲突操作是指不同的事务对同一个数据的读写操作和写写操作</a:t>
            </a:r>
          </a:p>
          <a:p>
            <a:pPr lvl="2"/>
            <a:r>
              <a:rPr lang="en-US" altLang="zh-CN" sz="1800"/>
              <a:t>R</a:t>
            </a:r>
            <a:r>
              <a:rPr lang="en-US" altLang="zh-CN" sz="1800" baseline="-25000"/>
              <a:t>i</a:t>
            </a:r>
            <a:r>
              <a:rPr lang="en-US" altLang="zh-CN" sz="1800"/>
              <a:t> (x)</a:t>
            </a:r>
            <a:r>
              <a:rPr lang="zh-CN" altLang="en-US" sz="1800"/>
              <a:t>与</a:t>
            </a:r>
            <a:r>
              <a:rPr lang="en-US" altLang="zh-CN" sz="1800"/>
              <a:t>W</a:t>
            </a:r>
            <a:r>
              <a:rPr lang="en-US" altLang="zh-CN" sz="1800" baseline="-25000"/>
              <a:t>j</a:t>
            </a:r>
            <a:r>
              <a:rPr lang="en-US" altLang="zh-CN" sz="1800"/>
              <a:t>(x)	          /* </a:t>
            </a:r>
            <a:r>
              <a:rPr lang="zh-CN" altLang="en-US" sz="1800"/>
              <a:t>事务</a:t>
            </a:r>
            <a:r>
              <a:rPr lang="en-US" altLang="zh-CN" sz="1800"/>
              <a:t>T</a:t>
            </a:r>
            <a:r>
              <a:rPr lang="en-US" altLang="zh-CN" sz="1800" baseline="-25000"/>
              <a:t>i</a:t>
            </a:r>
            <a:r>
              <a:rPr lang="zh-CN" altLang="en-US" sz="1800"/>
              <a:t>读</a:t>
            </a:r>
            <a:r>
              <a:rPr lang="en-US" altLang="zh-CN" sz="1800"/>
              <a:t>x</a:t>
            </a:r>
            <a:r>
              <a:rPr lang="zh-CN" altLang="en-US" sz="1800"/>
              <a:t>，</a:t>
            </a:r>
            <a:r>
              <a:rPr lang="en-US" altLang="zh-CN" sz="1800"/>
              <a:t>T</a:t>
            </a:r>
            <a:r>
              <a:rPr lang="en-US" altLang="zh-CN" sz="1800" baseline="-25000"/>
              <a:t>j</a:t>
            </a:r>
            <a:r>
              <a:rPr lang="zh-CN" altLang="en-US" sz="1800"/>
              <a:t>写</a:t>
            </a:r>
            <a:r>
              <a:rPr lang="en-US" altLang="zh-CN" sz="1800"/>
              <a:t>x*/</a:t>
            </a:r>
          </a:p>
          <a:p>
            <a:pPr lvl="2"/>
            <a:r>
              <a:rPr lang="en-US" altLang="zh-CN" sz="1800"/>
              <a:t>W</a:t>
            </a:r>
            <a:r>
              <a:rPr lang="en-US" altLang="zh-CN" sz="1800" baseline="-25000"/>
              <a:t>i</a:t>
            </a:r>
            <a:r>
              <a:rPr lang="en-US" altLang="zh-CN" sz="1800"/>
              <a:t>(x)</a:t>
            </a:r>
            <a:r>
              <a:rPr lang="zh-CN" altLang="en-US" sz="1800"/>
              <a:t>与</a:t>
            </a:r>
            <a:r>
              <a:rPr lang="en-US" altLang="zh-CN" sz="1800"/>
              <a:t>W</a:t>
            </a:r>
            <a:r>
              <a:rPr lang="en-US" altLang="zh-CN" sz="1800" baseline="-25000"/>
              <a:t>j</a:t>
            </a:r>
            <a:r>
              <a:rPr lang="en-US" altLang="zh-CN" sz="1800"/>
              <a:t>(x)	          /* </a:t>
            </a:r>
            <a:r>
              <a:rPr lang="zh-CN" altLang="en-US" sz="1800"/>
              <a:t>事务</a:t>
            </a:r>
            <a:r>
              <a:rPr lang="en-US" altLang="zh-CN" sz="1800"/>
              <a:t>T</a:t>
            </a:r>
            <a:r>
              <a:rPr lang="en-US" altLang="zh-CN" sz="1800" baseline="-25000"/>
              <a:t>i</a:t>
            </a:r>
            <a:r>
              <a:rPr lang="zh-CN" altLang="en-US" sz="1800"/>
              <a:t>写</a:t>
            </a:r>
            <a:r>
              <a:rPr lang="en-US" altLang="zh-CN" sz="1800"/>
              <a:t>x</a:t>
            </a:r>
            <a:r>
              <a:rPr lang="zh-CN" altLang="en-US" sz="1800"/>
              <a:t>，</a:t>
            </a:r>
            <a:r>
              <a:rPr lang="en-US" altLang="zh-CN" sz="1800"/>
              <a:t>T</a:t>
            </a:r>
            <a:r>
              <a:rPr lang="en-US" altLang="zh-CN" sz="1800" baseline="-25000"/>
              <a:t>j</a:t>
            </a:r>
            <a:r>
              <a:rPr lang="zh-CN" altLang="en-US" sz="1800"/>
              <a:t>写</a:t>
            </a:r>
            <a:r>
              <a:rPr lang="en-US" altLang="zh-CN" sz="1800"/>
              <a:t>x*/</a:t>
            </a:r>
          </a:p>
          <a:p>
            <a:pPr lvl="1"/>
            <a:r>
              <a:rPr lang="zh-CN" altLang="en-US" sz="2000"/>
              <a:t>其他操作是不冲突操作</a:t>
            </a:r>
          </a:p>
          <a:p>
            <a:pPr lvl="1"/>
            <a:r>
              <a:rPr lang="zh-CN" altLang="en-US" sz="2000">
                <a:solidFill>
                  <a:srgbClr val="4B33FF"/>
                </a:solidFill>
              </a:rPr>
              <a:t>不同事务的冲突操作</a:t>
            </a:r>
            <a:r>
              <a:rPr lang="zh-CN" altLang="en-US" sz="2000"/>
              <a:t>和</a:t>
            </a:r>
            <a:r>
              <a:rPr lang="zh-CN" altLang="en-US" sz="2000">
                <a:solidFill>
                  <a:srgbClr val="4B33FF"/>
                </a:solidFill>
              </a:rPr>
              <a:t>同一事务的两个操作</a:t>
            </a:r>
            <a:r>
              <a:rPr lang="zh-CN" altLang="en-US" sz="2000"/>
              <a:t>不能交换</a:t>
            </a:r>
            <a:r>
              <a:rPr lang="en-US" altLang="zh-CN" sz="2000"/>
              <a:t>(Swap)</a:t>
            </a:r>
          </a:p>
          <a:p>
            <a:r>
              <a:rPr lang="zh-CN" altLang="en-US" sz="2400"/>
              <a:t>可串行化调度的充分条件</a:t>
            </a:r>
          </a:p>
          <a:p>
            <a:pPr lvl="1"/>
            <a:r>
              <a:rPr lang="zh-CN" altLang="en-US" sz="2000"/>
              <a:t>一个调度</a:t>
            </a:r>
            <a:r>
              <a:rPr lang="en-US" altLang="zh-CN" sz="2000"/>
              <a:t>Sc</a:t>
            </a:r>
            <a:r>
              <a:rPr lang="zh-CN" altLang="en-US" sz="2000"/>
              <a:t>在保证冲突操作的次序不变的情况下，通过交换两个事务不冲突操作的次序得到另一个调度</a:t>
            </a:r>
            <a:r>
              <a:rPr lang="en-US" altLang="zh-CN" sz="2000"/>
              <a:t>Sc’</a:t>
            </a:r>
            <a:r>
              <a:rPr lang="zh-CN" altLang="en-US" sz="2000"/>
              <a:t>，如果</a:t>
            </a:r>
            <a:r>
              <a:rPr lang="en-US" altLang="zh-CN" sz="2000"/>
              <a:t>Sc’</a:t>
            </a:r>
            <a:r>
              <a:rPr lang="zh-CN" altLang="en-US" sz="2000"/>
              <a:t>是串行的，称调度</a:t>
            </a:r>
            <a:r>
              <a:rPr lang="en-US" altLang="zh-CN" sz="2000"/>
              <a:t>Sc</a:t>
            </a:r>
            <a:r>
              <a:rPr lang="zh-CN" altLang="en-US" sz="2000"/>
              <a:t>为</a:t>
            </a:r>
            <a:r>
              <a:rPr lang="zh-CN" altLang="en-US" sz="2000">
                <a:solidFill>
                  <a:srgbClr val="4B33FF"/>
                </a:solidFill>
              </a:rPr>
              <a:t>冲突可串行化的调度。</a:t>
            </a:r>
          </a:p>
          <a:p>
            <a:pPr lvl="1"/>
            <a:r>
              <a:rPr lang="zh-CN" altLang="en-US" sz="2000"/>
              <a:t>一个调度是冲突可串行化的，一定是可串行化的调度。</a:t>
            </a:r>
          </a:p>
          <a:p>
            <a:pPr lvl="1"/>
            <a:r>
              <a:rPr lang="zh-CN" altLang="en-US" sz="2000"/>
              <a:t>冲突可串行化调度是可串行化调度的</a:t>
            </a:r>
            <a:r>
              <a:rPr lang="zh-CN" altLang="en-US" sz="2000">
                <a:solidFill>
                  <a:srgbClr val="4B33FF"/>
                </a:solidFill>
              </a:rPr>
              <a:t>充分条件</a:t>
            </a:r>
            <a:r>
              <a:rPr lang="zh-CN" altLang="en-US" sz="200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78626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0" y="1052736"/>
            <a:ext cx="6389687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15616" y="260648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隔离性</a:t>
            </a:r>
            <a:endParaRPr lang="zh-CN" alt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766" y="3600450"/>
            <a:ext cx="3276600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14569" y="5229225"/>
            <a:ext cx="3791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T1</a:t>
            </a:r>
            <a:r>
              <a:rPr lang="zh-CN" altLang="en-US" dirty="0" smtClean="0">
                <a:solidFill>
                  <a:srgbClr val="FF0000"/>
                </a:solidFill>
              </a:rPr>
              <a:t>的结果被</a:t>
            </a:r>
            <a:r>
              <a:rPr lang="en-US" altLang="zh-CN" dirty="0" smtClean="0">
                <a:solidFill>
                  <a:srgbClr val="FF0000"/>
                </a:solidFill>
              </a:rPr>
              <a:t>T2</a:t>
            </a:r>
            <a:r>
              <a:rPr lang="zh-CN" altLang="en-US" dirty="0" smtClean="0">
                <a:solidFill>
                  <a:srgbClr val="FF0000"/>
                </a:solidFill>
              </a:rPr>
              <a:t>覆盖了！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41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24744"/>
            <a:ext cx="586740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56" y="2204698"/>
            <a:ext cx="8780463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33" y="4725144"/>
            <a:ext cx="7189787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744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3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3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57338"/>
            <a:ext cx="7416824" cy="5233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871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71872"/>
            <a:ext cx="7416824" cy="498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467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冲突可串行化调度实例</a:t>
            </a:r>
          </a:p>
        </p:txBody>
      </p:sp>
      <p:sp>
        <p:nvSpPr>
          <p:cNvPr id="4628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如下调度</a:t>
            </a:r>
          </a:p>
          <a:p>
            <a:pPr lvl="1"/>
            <a:r>
              <a:rPr lang="en-US" altLang="zh-CN"/>
              <a:t>Sc1=r1(A)w1(A)r2(A)w2(A)r1(B)w1(B)r2(B)w2(B)</a:t>
            </a:r>
          </a:p>
          <a:p>
            <a:r>
              <a:rPr lang="zh-CN" altLang="en-US"/>
              <a:t>交换处理</a:t>
            </a:r>
          </a:p>
          <a:p>
            <a:pPr lvl="1">
              <a:buFont typeface="Wingdings 2" pitchFamily="18" charset="2"/>
              <a:buNone/>
            </a:pPr>
            <a:r>
              <a:rPr lang="zh-CN" altLang="en-US"/>
              <a:t>把</a:t>
            </a:r>
            <a:r>
              <a:rPr lang="en-US" altLang="zh-CN"/>
              <a:t>w2(A)</a:t>
            </a:r>
            <a:r>
              <a:rPr lang="zh-CN" altLang="en-US"/>
              <a:t>与</a:t>
            </a:r>
            <a:r>
              <a:rPr lang="en-US" altLang="zh-CN"/>
              <a:t>r1(B)w1(B)</a:t>
            </a:r>
            <a:r>
              <a:rPr lang="zh-CN" altLang="en-US"/>
              <a:t>交换，得到：</a:t>
            </a:r>
          </a:p>
          <a:p>
            <a:pPr lvl="2"/>
            <a:r>
              <a:rPr lang="en-US" altLang="zh-CN"/>
              <a:t>r1(A)w1(A)r2(A)r1(B)w1(B)w2(A)r2(B)w2(B)</a:t>
            </a:r>
          </a:p>
          <a:p>
            <a:pPr lvl="1">
              <a:buFont typeface="Wingdings 2" pitchFamily="18" charset="2"/>
              <a:buNone/>
            </a:pPr>
            <a:r>
              <a:rPr lang="zh-CN" altLang="en-US"/>
              <a:t>再把</a:t>
            </a:r>
            <a:r>
              <a:rPr lang="en-US" altLang="zh-CN"/>
              <a:t>r2(A)</a:t>
            </a:r>
            <a:r>
              <a:rPr lang="zh-CN" altLang="en-US"/>
              <a:t>与</a:t>
            </a:r>
            <a:r>
              <a:rPr lang="en-US" altLang="zh-CN"/>
              <a:t>r1(B)w1(B)</a:t>
            </a:r>
            <a:r>
              <a:rPr lang="zh-CN" altLang="en-US"/>
              <a:t>交换：</a:t>
            </a:r>
          </a:p>
          <a:p>
            <a:pPr lvl="2"/>
            <a:r>
              <a:rPr lang="en-US" altLang="zh-CN"/>
              <a:t>Sc2</a:t>
            </a:r>
            <a:r>
              <a:rPr lang="zh-CN" altLang="en-US"/>
              <a:t>＝</a:t>
            </a:r>
            <a:r>
              <a:rPr lang="en-US" altLang="zh-CN"/>
              <a:t>r1(A)w1(A)r1(B)w1(B)r2(A)w2(A)r2(B)w2(B)</a:t>
            </a:r>
          </a:p>
          <a:p>
            <a:pPr lvl="1">
              <a:buFont typeface="Wingdings 2" pitchFamily="18" charset="2"/>
              <a:buNone/>
            </a:pPr>
            <a:r>
              <a:rPr lang="en-US" altLang="zh-CN"/>
              <a:t>Sc2</a:t>
            </a:r>
            <a:r>
              <a:rPr lang="zh-CN" altLang="en-US"/>
              <a:t>等价于一个串行调度</a:t>
            </a:r>
            <a:r>
              <a:rPr lang="en-US" altLang="zh-CN"/>
              <a:t>T1</a:t>
            </a:r>
            <a:r>
              <a:rPr lang="zh-CN" altLang="en-US"/>
              <a:t>，</a:t>
            </a:r>
            <a:r>
              <a:rPr lang="en-US" altLang="zh-CN"/>
              <a:t>T2</a:t>
            </a:r>
            <a:r>
              <a:rPr lang="zh-CN" altLang="en-US"/>
              <a:t>，</a:t>
            </a:r>
            <a:r>
              <a:rPr lang="en-US" altLang="zh-CN"/>
              <a:t>Sc1</a:t>
            </a:r>
            <a:r>
              <a:rPr lang="zh-CN" altLang="en-US"/>
              <a:t>冲突可串行化的调度</a:t>
            </a:r>
          </a:p>
        </p:txBody>
      </p:sp>
    </p:spTree>
    <p:extLst>
      <p:ext uri="{BB962C8B-B14F-4D97-AF65-F5344CB8AC3E}">
        <p14:creationId xmlns:p14="http://schemas.microsoft.com/office/powerpoint/2010/main" val="2476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不满足冲突可串行化的可串行化调度</a:t>
            </a:r>
          </a:p>
        </p:txBody>
      </p:sp>
      <p:sp>
        <p:nvSpPr>
          <p:cNvPr id="46490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800" dirty="0"/>
              <a:t>充分非必要条件</a:t>
            </a:r>
          </a:p>
          <a:p>
            <a:pPr lvl="1">
              <a:lnSpc>
                <a:spcPct val="90000"/>
              </a:lnSpc>
            </a:pPr>
            <a:r>
              <a:rPr lang="zh-CN" altLang="en-US" sz="2400" dirty="0"/>
              <a:t>冲突可串行化调度是可串行化调度的</a:t>
            </a:r>
            <a:r>
              <a:rPr lang="zh-CN" altLang="en-US" sz="2400" dirty="0">
                <a:solidFill>
                  <a:srgbClr val="4B33FF"/>
                </a:solidFill>
              </a:rPr>
              <a:t>充分条件</a:t>
            </a:r>
            <a:r>
              <a:rPr lang="zh-CN" altLang="en-US" sz="2400" dirty="0"/>
              <a:t>，</a:t>
            </a:r>
            <a:r>
              <a:rPr lang="zh-CN" altLang="en-US" sz="2400" dirty="0">
                <a:solidFill>
                  <a:srgbClr val="4B33FF"/>
                </a:solidFill>
              </a:rPr>
              <a:t>不是必要条件</a:t>
            </a:r>
            <a:r>
              <a:rPr lang="zh-CN" altLang="en-US" sz="2400" dirty="0"/>
              <a:t>。还有不满足冲突可串行化条件的可串行化调度。</a:t>
            </a:r>
          </a:p>
          <a:p>
            <a:pPr>
              <a:lnSpc>
                <a:spcPct val="90000"/>
              </a:lnSpc>
            </a:pPr>
            <a:r>
              <a:rPr lang="zh-CN" altLang="en-US" sz="2800" dirty="0"/>
              <a:t>示例</a:t>
            </a:r>
          </a:p>
          <a:p>
            <a:pPr lvl="1">
              <a:lnSpc>
                <a:spcPct val="90000"/>
              </a:lnSpc>
            </a:pPr>
            <a:r>
              <a:rPr lang="zh-CN" altLang="en-US" sz="2400" dirty="0"/>
              <a:t>有</a:t>
            </a:r>
            <a:r>
              <a:rPr lang="en-US" altLang="zh-CN" sz="2400" dirty="0"/>
              <a:t>3</a:t>
            </a:r>
            <a:r>
              <a:rPr lang="zh-CN" altLang="en-US" sz="2400" dirty="0"/>
              <a:t>个事务：</a:t>
            </a:r>
            <a:r>
              <a:rPr lang="en-US" altLang="zh-CN" sz="2400" dirty="0"/>
              <a:t>T1=W1(Y)W1(X)</a:t>
            </a:r>
            <a:r>
              <a:rPr lang="zh-CN" altLang="en-US" sz="2400" dirty="0"/>
              <a:t>，</a:t>
            </a:r>
            <a:r>
              <a:rPr lang="en-US" altLang="zh-CN" sz="2400" dirty="0"/>
              <a:t>T2=W2(Y)W2(X)</a:t>
            </a:r>
            <a:r>
              <a:rPr lang="zh-CN" altLang="en-US" sz="2400" dirty="0"/>
              <a:t>，</a:t>
            </a:r>
            <a:r>
              <a:rPr lang="en-US" altLang="zh-CN" sz="2400" dirty="0"/>
              <a:t>T3=W3(X)</a:t>
            </a:r>
          </a:p>
          <a:p>
            <a:pPr lvl="1">
              <a:lnSpc>
                <a:spcPct val="90000"/>
              </a:lnSpc>
            </a:pPr>
            <a:r>
              <a:rPr lang="zh-CN" altLang="en-US" sz="2400" dirty="0"/>
              <a:t>调度</a:t>
            </a:r>
            <a:r>
              <a:rPr lang="en-US" altLang="zh-CN" sz="2400" dirty="0"/>
              <a:t>L1=W1(Y)W1(X)W2(Y)W2(X) W3(X)</a:t>
            </a:r>
            <a:r>
              <a:rPr lang="zh-CN" altLang="en-US" sz="2400" dirty="0"/>
              <a:t>是一个串行调度。</a:t>
            </a:r>
          </a:p>
          <a:p>
            <a:pPr lvl="1">
              <a:lnSpc>
                <a:spcPct val="90000"/>
              </a:lnSpc>
            </a:pPr>
            <a:r>
              <a:rPr lang="zh-CN" altLang="en-US" sz="2400" dirty="0"/>
              <a:t>调度</a:t>
            </a:r>
            <a:r>
              <a:rPr lang="en-US" altLang="zh-CN" sz="2400" dirty="0"/>
              <a:t>L2=W1(Y)W2(Y)W2(X)W1(X)W3(X)</a:t>
            </a:r>
            <a:r>
              <a:rPr lang="zh-CN" altLang="en-US" sz="2400" dirty="0"/>
              <a:t>不满足冲突可串行化。但是调度</a:t>
            </a:r>
            <a:r>
              <a:rPr lang="en-US" altLang="zh-CN" sz="2400" dirty="0"/>
              <a:t>L2</a:t>
            </a:r>
            <a:r>
              <a:rPr lang="zh-CN" altLang="en-US" sz="2400" dirty="0"/>
              <a:t>是可串行化的，因为</a:t>
            </a:r>
            <a:r>
              <a:rPr lang="en-US" altLang="zh-CN" sz="2400" dirty="0"/>
              <a:t>L2</a:t>
            </a:r>
            <a:r>
              <a:rPr lang="zh-CN" altLang="en-US" sz="2400" dirty="0"/>
              <a:t>执行的结果与调度</a:t>
            </a:r>
            <a:r>
              <a:rPr lang="en-US" altLang="zh-CN" sz="2400" dirty="0"/>
              <a:t>L1</a:t>
            </a:r>
            <a:r>
              <a:rPr lang="zh-CN" altLang="en-US" sz="2400" dirty="0"/>
              <a:t>相同，</a:t>
            </a:r>
            <a:r>
              <a:rPr lang="en-US" altLang="zh-CN" sz="2400" dirty="0"/>
              <a:t>Y</a:t>
            </a:r>
            <a:r>
              <a:rPr lang="zh-CN" altLang="en-US" sz="2400" dirty="0"/>
              <a:t>的值都等于</a:t>
            </a:r>
            <a:r>
              <a:rPr lang="en-US" altLang="zh-CN" sz="2400" dirty="0"/>
              <a:t>T2</a:t>
            </a:r>
            <a:r>
              <a:rPr lang="zh-CN" altLang="en-US" sz="2400" dirty="0"/>
              <a:t>的值，</a:t>
            </a:r>
            <a:r>
              <a:rPr lang="en-US" altLang="zh-CN" sz="2400" dirty="0"/>
              <a:t>X</a:t>
            </a:r>
            <a:r>
              <a:rPr lang="zh-CN" altLang="en-US" sz="2400" dirty="0"/>
              <a:t>的值都等于</a:t>
            </a:r>
            <a:r>
              <a:rPr lang="en-US" altLang="zh-CN" sz="2400" dirty="0"/>
              <a:t>T3</a:t>
            </a:r>
            <a:r>
              <a:rPr lang="zh-CN" altLang="en-US" sz="2400" dirty="0"/>
              <a:t>的值 </a:t>
            </a:r>
          </a:p>
        </p:txBody>
      </p:sp>
    </p:spTree>
    <p:extLst>
      <p:ext uri="{BB962C8B-B14F-4D97-AF65-F5344CB8AC3E}">
        <p14:creationId xmlns:p14="http://schemas.microsoft.com/office/powerpoint/2010/main" val="93519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冲突可串行化的判定</a:t>
            </a:r>
          </a:p>
        </p:txBody>
      </p:sp>
      <p:sp>
        <p:nvSpPr>
          <p:cNvPr id="474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zh-CN" altLang="en-US" sz="2400"/>
              <a:t>优先图</a:t>
            </a:r>
          </a:p>
          <a:p>
            <a:pPr lvl="1">
              <a:lnSpc>
                <a:spcPct val="80000"/>
              </a:lnSpc>
            </a:pPr>
            <a:r>
              <a:rPr lang="zh-CN" altLang="en-US" sz="2000"/>
              <a:t>设</a:t>
            </a:r>
            <a:r>
              <a:rPr lang="en-US" altLang="zh-CN" sz="2000"/>
              <a:t>S</a:t>
            </a:r>
            <a:r>
              <a:rPr lang="zh-CN" altLang="en-US" sz="2000"/>
              <a:t>是一个调度。构造一个优先图。（有向图）</a:t>
            </a:r>
          </a:p>
          <a:p>
            <a:pPr lvl="1">
              <a:lnSpc>
                <a:spcPct val="80000"/>
              </a:lnSpc>
            </a:pPr>
            <a:r>
              <a:rPr lang="en-US" altLang="zh-CN" sz="2000"/>
              <a:t>G=</a:t>
            </a:r>
            <a:r>
              <a:rPr lang="zh-CN" altLang="en-US" sz="2000"/>
              <a:t>（</a:t>
            </a:r>
            <a:r>
              <a:rPr lang="en-US" altLang="zh-CN" sz="2000"/>
              <a:t>V</a:t>
            </a:r>
            <a:r>
              <a:rPr lang="zh-CN" altLang="en-US" sz="2000"/>
              <a:t>，</a:t>
            </a:r>
            <a:r>
              <a:rPr lang="en-US" altLang="zh-CN" sz="2000"/>
              <a:t>E</a:t>
            </a:r>
            <a:r>
              <a:rPr lang="zh-CN" altLang="en-US" sz="2000"/>
              <a:t>）</a:t>
            </a:r>
            <a:r>
              <a:rPr lang="en-US" altLang="zh-CN" sz="2000"/>
              <a:t>,V</a:t>
            </a:r>
            <a:r>
              <a:rPr lang="zh-CN" altLang="en-US" sz="2000"/>
              <a:t>事务顶点，</a:t>
            </a:r>
            <a:r>
              <a:rPr lang="en-US" altLang="zh-CN" sz="2000"/>
              <a:t>E</a:t>
            </a:r>
            <a:r>
              <a:rPr lang="zh-CN" altLang="en-US" sz="2000"/>
              <a:t>有向边。</a:t>
            </a:r>
          </a:p>
          <a:p>
            <a:pPr lvl="1">
              <a:lnSpc>
                <a:spcPct val="80000"/>
              </a:lnSpc>
            </a:pPr>
            <a:r>
              <a:rPr lang="zh-CN" altLang="en-US" sz="2000"/>
              <a:t>若满足下列条件，则存在边</a:t>
            </a:r>
            <a:r>
              <a:rPr lang="en-US" altLang="zh-CN" sz="2000"/>
              <a:t>Ti</a:t>
            </a:r>
            <a:r>
              <a:rPr lang="en-US" altLang="zh-CN" sz="2000">
                <a:sym typeface="Wingdings" pitchFamily="2" charset="2"/>
              </a:rPr>
              <a:t>Tj</a:t>
            </a:r>
          </a:p>
          <a:p>
            <a:pPr lvl="2">
              <a:lnSpc>
                <a:spcPct val="80000"/>
              </a:lnSpc>
            </a:pPr>
            <a:r>
              <a:rPr lang="zh-CN" altLang="en-US" sz="1800"/>
              <a:t>在</a:t>
            </a:r>
            <a:r>
              <a:rPr lang="en-US" altLang="zh-CN" sz="1800"/>
              <a:t>Tj</a:t>
            </a:r>
            <a:r>
              <a:rPr lang="zh-CN" altLang="en-US" sz="1800"/>
              <a:t>执行</a:t>
            </a:r>
            <a:r>
              <a:rPr lang="en-US" altLang="zh-CN" sz="1800"/>
              <a:t>read(Q)</a:t>
            </a:r>
            <a:r>
              <a:rPr lang="zh-CN" altLang="en-US" sz="1800"/>
              <a:t>前，</a:t>
            </a:r>
            <a:r>
              <a:rPr lang="en-US" altLang="zh-CN" sz="1800"/>
              <a:t>Ti</a:t>
            </a:r>
            <a:r>
              <a:rPr lang="zh-CN" altLang="en-US" sz="1800"/>
              <a:t>执行</a:t>
            </a:r>
            <a:r>
              <a:rPr lang="en-US" altLang="zh-CN" sz="1800"/>
              <a:t>write(Q);</a:t>
            </a:r>
          </a:p>
          <a:p>
            <a:pPr lvl="2">
              <a:lnSpc>
                <a:spcPct val="80000"/>
              </a:lnSpc>
            </a:pPr>
            <a:r>
              <a:rPr lang="zh-CN" altLang="en-US" sz="1800"/>
              <a:t>在</a:t>
            </a:r>
            <a:r>
              <a:rPr lang="en-US" altLang="zh-CN" sz="1800"/>
              <a:t>Tj</a:t>
            </a:r>
            <a:r>
              <a:rPr lang="zh-CN" altLang="en-US" sz="1800"/>
              <a:t>执行</a:t>
            </a:r>
            <a:r>
              <a:rPr lang="en-US" altLang="zh-CN" sz="1800"/>
              <a:t>write(Q)</a:t>
            </a:r>
            <a:r>
              <a:rPr lang="zh-CN" altLang="en-US" sz="1800"/>
              <a:t>前，</a:t>
            </a:r>
            <a:r>
              <a:rPr lang="en-US" altLang="zh-CN" sz="1800"/>
              <a:t>Ti</a:t>
            </a:r>
            <a:r>
              <a:rPr lang="zh-CN" altLang="en-US" sz="1800"/>
              <a:t>执行</a:t>
            </a:r>
            <a:r>
              <a:rPr lang="en-US" altLang="zh-CN" sz="1800"/>
              <a:t>read(Q);</a:t>
            </a:r>
          </a:p>
          <a:p>
            <a:pPr lvl="2">
              <a:lnSpc>
                <a:spcPct val="80000"/>
              </a:lnSpc>
            </a:pPr>
            <a:r>
              <a:rPr lang="zh-CN" altLang="en-US" sz="1800"/>
              <a:t>在</a:t>
            </a:r>
            <a:r>
              <a:rPr lang="en-US" altLang="zh-CN" sz="1800"/>
              <a:t>Tj</a:t>
            </a:r>
            <a:r>
              <a:rPr lang="zh-CN" altLang="en-US" sz="1800"/>
              <a:t>执行</a:t>
            </a:r>
            <a:r>
              <a:rPr lang="en-US" altLang="zh-CN" sz="1800"/>
              <a:t>write(Q)</a:t>
            </a:r>
            <a:r>
              <a:rPr lang="zh-CN" altLang="en-US" sz="1800"/>
              <a:t>前，</a:t>
            </a:r>
            <a:r>
              <a:rPr lang="en-US" altLang="zh-CN" sz="1800"/>
              <a:t>Ti</a:t>
            </a:r>
            <a:r>
              <a:rPr lang="zh-CN" altLang="en-US" sz="1800"/>
              <a:t>执行</a:t>
            </a:r>
            <a:r>
              <a:rPr lang="en-US" altLang="zh-CN" sz="1800"/>
              <a:t>write(Q);</a:t>
            </a:r>
          </a:p>
          <a:p>
            <a:pPr lvl="1">
              <a:lnSpc>
                <a:spcPct val="80000"/>
              </a:lnSpc>
            </a:pPr>
            <a:r>
              <a:rPr lang="zh-CN" altLang="en-US" sz="2000"/>
              <a:t>若存在</a:t>
            </a:r>
            <a:r>
              <a:rPr lang="en-US" altLang="zh-CN" sz="2000"/>
              <a:t>Ti</a:t>
            </a:r>
            <a:r>
              <a:rPr lang="en-US" altLang="zh-CN" sz="2000">
                <a:sym typeface="Wingdings" pitchFamily="2" charset="2"/>
              </a:rPr>
              <a:t>Tj</a:t>
            </a:r>
            <a:r>
              <a:rPr lang="zh-CN" altLang="en-US" sz="2000">
                <a:sym typeface="Wingdings" pitchFamily="2" charset="2"/>
              </a:rPr>
              <a:t>，则表示在任何调度</a:t>
            </a:r>
            <a:r>
              <a:rPr lang="en-US" altLang="zh-CN" sz="2000">
                <a:sym typeface="Wingdings" pitchFamily="2" charset="2"/>
              </a:rPr>
              <a:t>S</a:t>
            </a:r>
            <a:r>
              <a:rPr lang="zh-CN" altLang="en-US" sz="2000">
                <a:sym typeface="Wingdings" pitchFamily="2" charset="2"/>
              </a:rPr>
              <a:t>中，</a:t>
            </a:r>
            <a:r>
              <a:rPr lang="en-US" altLang="zh-CN" sz="2000">
                <a:sym typeface="Wingdings" pitchFamily="2" charset="2"/>
              </a:rPr>
              <a:t>Ti</a:t>
            </a:r>
            <a:r>
              <a:rPr lang="zh-CN" altLang="en-US" sz="2000">
                <a:sym typeface="Wingdings" pitchFamily="2" charset="2"/>
              </a:rPr>
              <a:t>都必须出现在</a:t>
            </a:r>
            <a:r>
              <a:rPr lang="en-US" altLang="zh-CN" sz="2000">
                <a:sym typeface="Wingdings" pitchFamily="2" charset="2"/>
              </a:rPr>
              <a:t>Tj</a:t>
            </a:r>
            <a:r>
              <a:rPr lang="zh-CN" altLang="en-US" sz="2000">
                <a:sym typeface="Wingdings" pitchFamily="2" charset="2"/>
              </a:rPr>
              <a:t>之前。</a:t>
            </a:r>
            <a:endParaRPr lang="zh-CN" altLang="en-US" sz="2000"/>
          </a:p>
          <a:p>
            <a:pPr>
              <a:lnSpc>
                <a:spcPct val="80000"/>
              </a:lnSpc>
            </a:pPr>
            <a:r>
              <a:rPr lang="zh-CN" altLang="en-US" sz="2400"/>
              <a:t>判断</a:t>
            </a:r>
          </a:p>
          <a:p>
            <a:pPr lvl="1">
              <a:lnSpc>
                <a:spcPct val="80000"/>
              </a:lnSpc>
            </a:pPr>
            <a:r>
              <a:rPr lang="zh-CN" altLang="en-US" sz="2000"/>
              <a:t>优先图存在环路</a:t>
            </a:r>
            <a:r>
              <a:rPr lang="zh-CN" altLang="en-US" sz="2000">
                <a:sym typeface="Wingdings" pitchFamily="2" charset="2"/>
              </a:rPr>
              <a:t>非冲突可串行化；</a:t>
            </a:r>
          </a:p>
          <a:p>
            <a:pPr lvl="1">
              <a:lnSpc>
                <a:spcPct val="80000"/>
              </a:lnSpc>
            </a:pPr>
            <a:r>
              <a:rPr lang="zh-CN" altLang="en-US" sz="2000"/>
              <a:t>优先图无环路</a:t>
            </a:r>
            <a:r>
              <a:rPr lang="zh-CN" altLang="en-US" sz="2000">
                <a:sym typeface="Wingdings" pitchFamily="2" charset="2"/>
              </a:rPr>
              <a:t>冲突可串行化。</a:t>
            </a:r>
            <a:endParaRPr lang="zh-CN" altLang="en-US" sz="2000"/>
          </a:p>
          <a:p>
            <a:pPr lvl="2">
              <a:lnSpc>
                <a:spcPct val="80000"/>
              </a:lnSpc>
            </a:pP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145414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1795"/>
            <a:ext cx="9144000" cy="2464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73016"/>
            <a:ext cx="9036496" cy="1122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178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6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6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05" y="1412776"/>
            <a:ext cx="8399463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3124200"/>
            <a:ext cx="825658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12" y="3124200"/>
            <a:ext cx="82756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3100387"/>
            <a:ext cx="8161337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9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34" y="3124200"/>
            <a:ext cx="8161337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9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07" y="4733925"/>
            <a:ext cx="8180387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695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7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7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7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7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7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1556792"/>
            <a:ext cx="8589963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05" y="1556792"/>
            <a:ext cx="8647113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04" y="1655352"/>
            <a:ext cx="8599487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542504"/>
            <a:ext cx="8609013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64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8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8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8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8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5"/>
          <p:cNvSpPr/>
          <p:nvPr/>
        </p:nvSpPr>
        <p:spPr>
          <a:xfrm>
            <a:off x="611188" y="1171575"/>
            <a:ext cx="7993062" cy="5327650"/>
          </a:xfrm>
          <a:prstGeom prst="rect">
            <a:avLst/>
          </a:prstGeom>
          <a:noFill/>
          <a:ln w="9525">
            <a:noFill/>
          </a:ln>
          <a:effectLst>
            <a:outerShdw dist="17961" dir="2699999" algn="ctr" rotWithShape="0">
              <a:schemeClr val="tx1"/>
            </a:outerShdw>
          </a:effectLst>
        </p:spPr>
        <p:txBody>
          <a:bodyPr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•"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5pPr>
          </a:lstStyle>
          <a:p>
            <a:pPr marL="0" indent="0"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800" noProof="1">
              <a:solidFill>
                <a:srgbClr val="660033"/>
              </a:solidFill>
              <a:latin typeface="黑体" panose="02010600030101010101" pitchFamily="2" charset="-122"/>
              <a:ea typeface="黑体" panose="02010600030101010101" pitchFamily="2" charset="-122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noProof="1">
                <a:solidFill>
                  <a:srgbClr val="800000"/>
                </a:solidFill>
              </a:rPr>
              <a:t>       </a:t>
            </a:r>
            <a:r>
              <a:rPr lang="en-US" altLang="zh-CN" noProof="1">
                <a:solidFill>
                  <a:srgbClr val="80000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1</a:t>
            </a:r>
            <a:r>
              <a:rPr lang="zh-CN" altLang="en-US" noProof="1">
                <a:solidFill>
                  <a:srgbClr val="80000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、什么是存储过程</a:t>
            </a:r>
            <a:endParaRPr lang="en-US" altLang="zh-CN" noProof="1">
              <a:solidFill>
                <a:srgbClr val="800000"/>
              </a:solidFill>
              <a:latin typeface="黑体" panose="02010600030101010101" pitchFamily="2" charset="-122"/>
              <a:ea typeface="黑体" panose="02010600030101010101" pitchFamily="2" charset="-122"/>
            </a:endParaRPr>
          </a:p>
          <a:p>
            <a:pPr marL="0" indent="0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noProof="1"/>
              <a:t>       </a:t>
            </a:r>
            <a:r>
              <a:rPr lang="zh-CN" altLang="en-US" noProof="1">
                <a:latin typeface="Times New Roman" panose="02020603050405020304" pitchFamily="18" charset="0"/>
                <a:ea typeface="黑体" panose="02010600030101010101" pitchFamily="2" charset="-122"/>
              </a:rPr>
              <a:t>存储过程类似于编程语言中的过程。在使用</a:t>
            </a:r>
            <a:r>
              <a:rPr lang="en-US" altLang="zh-CN" noProof="1">
                <a:latin typeface="Times New Roman" panose="02020603050405020304" pitchFamily="18" charset="0"/>
                <a:ea typeface="黑体" panose="02010600030101010101" pitchFamily="2" charset="-122"/>
              </a:rPr>
              <a:t>T-SQL</a:t>
            </a:r>
            <a:r>
              <a:rPr lang="zh-CN" altLang="en-US" noProof="1">
                <a:latin typeface="Times New Roman" panose="02020603050405020304" pitchFamily="18" charset="0"/>
                <a:ea typeface="黑体" panose="02010600030101010101" pitchFamily="2" charset="-122"/>
              </a:rPr>
              <a:t>语言编程的过程中，可以将某些需要多次实现（调用）的</a:t>
            </a:r>
            <a:r>
              <a:rPr lang="zh-CN" altLang="en-US" noProof="1">
                <a:solidFill>
                  <a:srgbClr val="0000FF"/>
                </a:solidFill>
              </a:rPr>
              <a:t>查询、业务规则、被其它过程使用的公共例行程序</a:t>
            </a:r>
            <a:r>
              <a:rPr lang="zh-CN" altLang="en-US" noProof="1">
                <a:latin typeface="Times New Roman" panose="02020603050405020304" pitchFamily="18" charset="0"/>
                <a:ea typeface="黑体" panose="02010600030101010101" pitchFamily="2" charset="-122"/>
              </a:rPr>
              <a:t>编写成一个个过程，将其编译好保存在（数据库服务器的）数据库中，并由客户端应用程序、其他过程或触发器来通过</a:t>
            </a:r>
            <a:r>
              <a:rPr lang="zh-CN" altLang="en-US" noProof="1">
                <a:solidFill>
                  <a:srgbClr val="0000FF"/>
                </a:solidFill>
                <a:latin typeface="Times New Roman" panose="02020603050405020304" pitchFamily="18" charset="0"/>
              </a:rPr>
              <a:t>过程名</a:t>
            </a:r>
            <a:r>
              <a:rPr lang="zh-CN" altLang="en-US" noProof="1">
                <a:latin typeface="Times New Roman" panose="02020603050405020304" pitchFamily="18" charset="0"/>
                <a:ea typeface="黑体" panose="02010600030101010101" pitchFamily="2" charset="-122"/>
              </a:rPr>
              <a:t>来调用它们。所以将其称为</a:t>
            </a:r>
            <a:r>
              <a:rPr lang="zh-CN" altLang="en-US" noProof="1">
                <a:solidFill>
                  <a:srgbClr val="0000FF"/>
                </a:solidFill>
                <a:latin typeface="Times New Roman" panose="02020603050405020304" pitchFamily="18" charset="0"/>
                <a:ea typeface="黑体" panose="02010600030101010101" pitchFamily="2" charset="-122"/>
              </a:rPr>
              <a:t>存储过程</a:t>
            </a:r>
            <a:r>
              <a:rPr lang="zh-CN" altLang="en-US" noProof="1">
                <a:latin typeface="Times New Roman" panose="02020603050405020304" pitchFamily="18" charset="0"/>
                <a:ea typeface="黑体" panose="02010600030101010101" pitchFamily="2" charset="-122"/>
              </a:rPr>
              <a:t>。</a:t>
            </a:r>
          </a:p>
        </p:txBody>
      </p:sp>
      <p:sp>
        <p:nvSpPr>
          <p:cNvPr id="901126" name="Rectangle 6"/>
          <p:cNvSpPr>
            <a:spLocks noChangeArrowheads="1"/>
          </p:cNvSpPr>
          <p:nvPr/>
        </p:nvSpPr>
        <p:spPr bwMode="auto">
          <a:xfrm>
            <a:off x="1150938" y="214313"/>
            <a:ext cx="7793037" cy="622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>
              <a:buFontTx/>
              <a:buNone/>
              <a:defRPr/>
            </a:pPr>
            <a:r>
              <a:rPr lang="zh-CN" altLang="en-US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幼圆" panose="02010509060101010101" pitchFamily="49" charset="-122"/>
              </a:rPr>
              <a:t>一、存储过程概述 </a:t>
            </a:r>
          </a:p>
        </p:txBody>
      </p:sp>
    </p:spTree>
    <p:extLst>
      <p:ext uri="{BB962C8B-B14F-4D97-AF65-F5344CB8AC3E}">
        <p14:creationId xmlns:p14="http://schemas.microsoft.com/office/powerpoint/2010/main" val="77386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760"/>
            <a:ext cx="9153525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15616" y="260648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持久性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291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48" name="Rectangle 16"/>
          <p:cNvSpPr/>
          <p:nvPr/>
        </p:nvSpPr>
        <p:spPr>
          <a:xfrm>
            <a:off x="611188" y="1171575"/>
            <a:ext cx="7993062" cy="5327650"/>
          </a:xfrm>
          <a:prstGeom prst="rect">
            <a:avLst/>
          </a:prstGeom>
          <a:noFill/>
          <a:ln w="9525">
            <a:noFill/>
          </a:ln>
          <a:effectLst>
            <a:outerShdw dist="17961" dir="2699999" algn="ctr" rotWithShape="0">
              <a:schemeClr val="tx1"/>
            </a:outerShdw>
          </a:effectLst>
        </p:spPr>
        <p:txBody>
          <a:bodyPr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•"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5pPr>
          </a:lstStyle>
          <a:p>
            <a:pPr marL="0" indent="0"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800" noProof="1">
              <a:solidFill>
                <a:srgbClr val="660033"/>
              </a:solidFill>
              <a:latin typeface="黑体" panose="02010600030101010101" pitchFamily="2" charset="-122"/>
              <a:ea typeface="黑体" panose="02010600030101010101" pitchFamily="2" charset="-122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noProof="1">
                <a:solidFill>
                  <a:srgbClr val="80000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   </a:t>
            </a:r>
            <a:r>
              <a:rPr lang="en-US" altLang="zh-CN" noProof="1">
                <a:solidFill>
                  <a:srgbClr val="80000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2</a:t>
            </a:r>
            <a:r>
              <a:rPr lang="zh-CN" altLang="en-US" noProof="1">
                <a:solidFill>
                  <a:srgbClr val="80000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、存储过程的性能</a:t>
            </a:r>
          </a:p>
          <a:p>
            <a:pPr lvl="1" eaLnBrk="1" hangingPunct="1">
              <a:lnSpc>
                <a:spcPct val="140000"/>
              </a:lnSpc>
              <a:spcBef>
                <a:spcPct val="0"/>
              </a:spcBef>
              <a:buClr>
                <a:schemeClr val="folHlink"/>
              </a:buClr>
              <a:buFont typeface="Wingdings" panose="05000000000000000000" pitchFamily="2" charset="2"/>
              <a:buChar char="u"/>
            </a:pPr>
            <a:r>
              <a:rPr lang="zh-CN" altLang="en-US" sz="2600" noProof="1">
                <a:latin typeface="Times New Roman" panose="02020603050405020304" pitchFamily="18" charset="0"/>
                <a:cs typeface="+mn-ea"/>
              </a:rPr>
              <a:t>可以接受输入参数，并能以输出参数的形式为调用过程或批处理返回多个值。</a:t>
            </a:r>
            <a:endParaRPr lang="zh-CN" altLang="en-US" sz="2600" noProof="1"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140000"/>
              </a:lnSpc>
              <a:spcBef>
                <a:spcPct val="0"/>
              </a:spcBef>
              <a:buClr>
                <a:schemeClr val="folHlink"/>
              </a:buClr>
              <a:buFont typeface="Wingdings" panose="05000000000000000000" pitchFamily="2" charset="2"/>
              <a:buChar char="u"/>
            </a:pPr>
            <a:r>
              <a:rPr lang="zh-CN" altLang="en-US" sz="2600" noProof="1">
                <a:latin typeface="Times New Roman" panose="02020603050405020304" pitchFamily="18" charset="0"/>
                <a:cs typeface="+mn-ea"/>
              </a:rPr>
              <a:t>包含有执行数据库操作的</a:t>
            </a:r>
            <a:r>
              <a:rPr lang="en-US" altLang="zh-CN" sz="2600" noProof="1">
                <a:latin typeface="Times New Roman" panose="02020603050405020304" pitchFamily="18" charset="0"/>
                <a:cs typeface="+mn-ea"/>
              </a:rPr>
              <a:t>T-SQL</a:t>
            </a:r>
            <a:r>
              <a:rPr lang="zh-CN" altLang="en-US" sz="2600" noProof="1">
                <a:latin typeface="Times New Roman" panose="02020603050405020304" pitchFamily="18" charset="0"/>
                <a:cs typeface="+mn-ea"/>
              </a:rPr>
              <a:t>编程语句，可以调用其他存储过程或嵌套调用。</a:t>
            </a:r>
            <a:endParaRPr lang="zh-CN" altLang="en-US" sz="2600" noProof="1"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140000"/>
              </a:lnSpc>
              <a:spcBef>
                <a:spcPct val="0"/>
              </a:spcBef>
              <a:buClr>
                <a:schemeClr val="folHlink"/>
              </a:buClr>
              <a:buFont typeface="Wingdings" panose="05000000000000000000" pitchFamily="2" charset="2"/>
              <a:buChar char="u"/>
            </a:pPr>
            <a:r>
              <a:rPr lang="zh-CN" altLang="en-US" sz="2600" noProof="1">
                <a:latin typeface="Times New Roman" panose="02020603050405020304" pitchFamily="18" charset="0"/>
                <a:cs typeface="+mn-ea"/>
              </a:rPr>
              <a:t>可向调用过程或批处理返回一个状态值，以表示成功或失败，以及失败原因。</a:t>
            </a:r>
            <a:r>
              <a:rPr lang="zh-CN" altLang="en-US" sz="2600" b="0" noProof="1">
                <a:latin typeface="Arial" panose="020B0604020202020204" pitchFamily="34" charset="0"/>
                <a:cs typeface="+mn-ea"/>
              </a:rPr>
              <a:t> </a:t>
            </a:r>
            <a:endParaRPr lang="zh-CN" altLang="en-US" sz="2600" noProof="1">
              <a:latin typeface="Arial" panose="020B0604020202020204" pitchFamily="34" charset="0"/>
            </a:endParaRPr>
          </a:p>
        </p:txBody>
      </p:sp>
      <p:sp>
        <p:nvSpPr>
          <p:cNvPr id="325649" name="Rectangle 17"/>
          <p:cNvSpPr>
            <a:spLocks noChangeArrowheads="1"/>
          </p:cNvSpPr>
          <p:nvPr/>
        </p:nvSpPr>
        <p:spPr bwMode="auto">
          <a:xfrm>
            <a:off x="1150938" y="214313"/>
            <a:ext cx="7793037" cy="622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>
              <a:buFontTx/>
              <a:buNone/>
              <a:defRPr/>
            </a:pPr>
            <a:r>
              <a:rPr lang="zh-CN" altLang="en-US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幼圆" panose="02010509060101010101" pitchFamily="49" charset="-122"/>
              </a:rPr>
              <a:t>一、存储过程概述 </a:t>
            </a:r>
          </a:p>
        </p:txBody>
      </p:sp>
    </p:spTree>
    <p:extLst>
      <p:ext uri="{BB962C8B-B14F-4D97-AF65-F5344CB8AC3E}">
        <p14:creationId xmlns:p14="http://schemas.microsoft.com/office/powerpoint/2010/main" val="194745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56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56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56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351" name="Rectangle 7"/>
          <p:cNvSpPr>
            <a:spLocks noChangeArrowheads="1"/>
          </p:cNvSpPr>
          <p:nvPr/>
        </p:nvSpPr>
        <p:spPr bwMode="auto">
          <a:xfrm>
            <a:off x="611188" y="1054100"/>
            <a:ext cx="7993062" cy="532765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9pPr>
          </a:lstStyle>
          <a:p>
            <a:pPr eaLnBrk="1" hangingPunct="1">
              <a:lnSpc>
                <a:spcPct val="8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lang="zh-CN" altLang="en-US" sz="800" b="1" smtClean="0">
              <a:solidFill>
                <a:srgbClr val="66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0030101010101" pitchFamily="2" charset="-122"/>
              <a:ea typeface="黑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2800" b="1" smtClean="0">
                <a:solidFill>
                  <a:srgbClr val="80000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   </a:t>
            </a:r>
            <a:r>
              <a:rPr lang="en-US" altLang="zh-CN" sz="2800" b="1" smtClean="0">
                <a:solidFill>
                  <a:srgbClr val="80000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3</a:t>
            </a:r>
            <a:r>
              <a:rPr lang="zh-CN" altLang="en-US" sz="2800" b="1" smtClean="0">
                <a:solidFill>
                  <a:srgbClr val="80000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、存储过程的种类</a:t>
            </a:r>
          </a:p>
          <a:p>
            <a:pPr lvl="1" eaLnBrk="1" hangingPunct="1">
              <a:lnSpc>
                <a:spcPct val="140000"/>
              </a:lnSpc>
              <a:buClr>
                <a:srgbClr val="339933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400" b="1" smtClean="0">
                <a:solidFill>
                  <a:srgbClr val="0066CC"/>
                </a:solidFill>
                <a:latin typeface="楷体_GB2312" panose="02010609030101010101" pitchFamily="49" charset="-122"/>
              </a:rPr>
              <a:t>系统存储过程</a:t>
            </a:r>
            <a:r>
              <a:rPr lang="zh-CN" altLang="en-US" sz="2400" b="1" smtClean="0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</a:rPr>
              <a:t>（</a:t>
            </a:r>
            <a:r>
              <a:rPr lang="en-US" altLang="zh-CN" sz="2400" b="1" smtClean="0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</a:rPr>
              <a:t>sp_</a:t>
            </a:r>
            <a:r>
              <a:rPr lang="zh-CN" altLang="en-US" sz="2400" b="1" smtClean="0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</a:rPr>
              <a:t>）</a:t>
            </a:r>
            <a:r>
              <a:rPr lang="en-US" altLang="zh-CN" sz="2400" b="1" smtClean="0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</a:rPr>
              <a:t>:</a:t>
            </a:r>
            <a:r>
              <a:rPr lang="zh-CN" altLang="en-US" sz="2400" b="1" smtClean="0">
                <a:latin typeface="楷体_GB2312" panose="02010609030101010101" pitchFamily="49" charset="-122"/>
              </a:rPr>
              <a:t>放在</a:t>
            </a:r>
            <a:r>
              <a:rPr lang="en-US" altLang="zh-CN" sz="2400" b="1" smtClean="0">
                <a:latin typeface="楷体_GB2312" panose="02010609030101010101" pitchFamily="49" charset="-122"/>
              </a:rPr>
              <a:t>master</a:t>
            </a:r>
            <a:r>
              <a:rPr lang="zh-CN" altLang="en-US" sz="2400" b="1" smtClean="0">
                <a:latin typeface="楷体_GB2312" panose="02010609030101010101" pitchFamily="49" charset="-122"/>
              </a:rPr>
              <a:t>数据库中，以</a:t>
            </a:r>
            <a:r>
              <a:rPr lang="en-US" altLang="zh-CN" sz="2400" b="1" smtClean="0">
                <a:solidFill>
                  <a:srgbClr val="0066CC"/>
                </a:solidFill>
                <a:latin typeface="楷体_GB2312" panose="02010609030101010101" pitchFamily="49" charset="-122"/>
              </a:rPr>
              <a:t>sp_</a:t>
            </a:r>
            <a:r>
              <a:rPr lang="zh-CN" altLang="en-US" sz="2400" b="1" smtClean="0">
                <a:latin typeface="楷体_GB2312" panose="02010609030101010101" pitchFamily="49" charset="-122"/>
              </a:rPr>
              <a:t>为前缀。</a:t>
            </a:r>
            <a:r>
              <a:rPr lang="zh-CN" altLang="en-US" smtClean="0"/>
              <a:t> </a:t>
            </a:r>
            <a:endParaRPr lang="zh-CN" altLang="en-US" sz="2400" b="1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anose="02010609030101010101" pitchFamily="49" charset="-122"/>
            </a:endParaRPr>
          </a:p>
          <a:p>
            <a:pPr lvl="1" eaLnBrk="1" hangingPunct="1">
              <a:lnSpc>
                <a:spcPct val="140000"/>
              </a:lnSpc>
              <a:buClr>
                <a:srgbClr val="339933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400" b="1" smtClean="0">
                <a:solidFill>
                  <a:srgbClr val="0066CC"/>
                </a:solidFill>
                <a:latin typeface="楷体_GB2312" panose="02010609030101010101" pitchFamily="49" charset="-122"/>
              </a:rPr>
              <a:t>用户自定义的存储过程</a:t>
            </a:r>
            <a:r>
              <a:rPr lang="en-US" altLang="zh-CN" sz="2400" b="1" smtClean="0">
                <a:solidFill>
                  <a:srgbClr val="0066CC"/>
                </a:solidFill>
                <a:latin typeface="楷体_GB2312" panose="02010609030101010101" pitchFamily="49" charset="-122"/>
              </a:rPr>
              <a:t>:</a:t>
            </a:r>
            <a:r>
              <a:rPr lang="zh-CN" altLang="en-US" sz="2400" b="1" smtClean="0">
                <a:latin typeface="楷体_GB2312" panose="02010609030101010101" pitchFamily="49" charset="-122"/>
              </a:rPr>
              <a:t>在单独的用户数据库内创建。</a:t>
            </a:r>
            <a:endParaRPr lang="zh-CN" altLang="en-US" sz="2400" b="1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anose="02010609030101010101" pitchFamily="49" charset="-122"/>
            </a:endParaRPr>
          </a:p>
          <a:p>
            <a:pPr lvl="1" eaLnBrk="1" hangingPunct="1">
              <a:lnSpc>
                <a:spcPct val="140000"/>
              </a:lnSpc>
              <a:buClr>
                <a:srgbClr val="339933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400" b="1" smtClean="0">
                <a:solidFill>
                  <a:srgbClr val="0066CC"/>
                </a:solidFill>
                <a:latin typeface="楷体_GB2312" panose="02010609030101010101" pitchFamily="49" charset="-122"/>
              </a:rPr>
              <a:t>临时存储过程</a:t>
            </a:r>
            <a:r>
              <a:rPr lang="zh-CN" altLang="en-US" sz="2400" b="1" smtClean="0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</a:rPr>
              <a:t>：</a:t>
            </a:r>
            <a:r>
              <a:rPr lang="zh-CN" altLang="en-US" sz="2400" b="1" smtClean="0">
                <a:latin typeface="楷体_GB2312" panose="02010609030101010101" pitchFamily="49" charset="-122"/>
              </a:rPr>
              <a:t>局部（本地）临时存储过程过以 </a:t>
            </a:r>
            <a:r>
              <a:rPr lang="zh-CN" altLang="en-US" sz="2400" b="1" smtClean="0">
                <a:latin typeface="Arial" panose="020B0604020202020204"/>
              </a:rPr>
              <a:t>“</a:t>
            </a:r>
            <a:r>
              <a:rPr lang="en-US" altLang="zh-CN" sz="2400" b="1" smtClean="0">
                <a:solidFill>
                  <a:srgbClr val="0066CC"/>
                </a:solidFill>
                <a:latin typeface="楷体_GB2312" panose="02010609030101010101" pitchFamily="49" charset="-122"/>
              </a:rPr>
              <a:t>#</a:t>
            </a:r>
            <a:r>
              <a:rPr lang="en-US" altLang="zh-CN" sz="2400" b="1" smtClean="0">
                <a:latin typeface="Arial" panose="020B0604020202020204"/>
              </a:rPr>
              <a:t>”</a:t>
            </a:r>
            <a:r>
              <a:rPr lang="zh-CN" altLang="en-US" sz="2400" b="1" smtClean="0">
                <a:latin typeface="楷体_GB2312" panose="02010609030101010101" pitchFamily="49" charset="-122"/>
              </a:rPr>
              <a:t>为前缀，全局临时存储过程以 </a:t>
            </a:r>
            <a:r>
              <a:rPr lang="zh-CN" altLang="en-US" sz="2400" b="1" smtClean="0">
                <a:latin typeface="Arial" panose="020B0604020202020204"/>
              </a:rPr>
              <a:t>“</a:t>
            </a:r>
            <a:r>
              <a:rPr lang="en-US" altLang="zh-CN" sz="2400" b="1" smtClean="0">
                <a:solidFill>
                  <a:srgbClr val="0066CC"/>
                </a:solidFill>
                <a:latin typeface="楷体_GB2312" panose="02010609030101010101" pitchFamily="49" charset="-122"/>
              </a:rPr>
              <a:t>##</a:t>
            </a:r>
            <a:r>
              <a:rPr lang="en-US" altLang="zh-CN" sz="2400" b="1" smtClean="0">
                <a:latin typeface="Arial" panose="020B0604020202020204"/>
              </a:rPr>
              <a:t>”</a:t>
            </a:r>
            <a:r>
              <a:rPr lang="zh-CN" altLang="en-US" sz="2400" b="1" smtClean="0">
                <a:latin typeface="楷体_GB2312" panose="02010609030101010101" pitchFamily="49" charset="-122"/>
              </a:rPr>
              <a:t>为前缀。</a:t>
            </a:r>
            <a:r>
              <a:rPr lang="zh-CN" altLang="en-US" sz="2400" smtClean="0">
                <a:latin typeface="楷体_GB2312" panose="02010609030101010101" pitchFamily="49" charset="-122"/>
              </a:rPr>
              <a:t> </a:t>
            </a:r>
            <a:endParaRPr lang="zh-CN" altLang="en-US" sz="2400" b="1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anose="02010609030101010101" pitchFamily="49" charset="-122"/>
            </a:endParaRPr>
          </a:p>
          <a:p>
            <a:pPr lvl="1" eaLnBrk="1" hangingPunct="1">
              <a:lnSpc>
                <a:spcPct val="140000"/>
              </a:lnSpc>
              <a:buClr>
                <a:srgbClr val="339933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400" b="1" smtClean="0">
                <a:solidFill>
                  <a:srgbClr val="0066CC"/>
                </a:solidFill>
                <a:latin typeface="楷体_GB2312" panose="02010609030101010101" pitchFamily="49" charset="-122"/>
              </a:rPr>
              <a:t>扩展存储过程</a:t>
            </a:r>
            <a:r>
              <a:rPr lang="en-US" altLang="zh-CN" sz="2400" b="1" smtClean="0">
                <a:solidFill>
                  <a:srgbClr val="0066CC"/>
                </a:solidFill>
                <a:latin typeface="楷体_GB2312" panose="02010609030101010101" pitchFamily="49" charset="-122"/>
              </a:rPr>
              <a:t>(xp_)</a:t>
            </a:r>
            <a:r>
              <a:rPr lang="zh-CN" altLang="en-US" sz="2400" b="1" smtClean="0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</a:rPr>
              <a:t>：</a:t>
            </a:r>
            <a:r>
              <a:rPr lang="zh-CN" altLang="en-US" sz="2400" b="1" smtClean="0">
                <a:latin typeface="楷体_GB2312" panose="02010609030101010101" pitchFamily="49" charset="-122"/>
              </a:rPr>
              <a:t>以动态链接库</a:t>
            </a:r>
            <a:r>
              <a:rPr lang="en-US" altLang="zh-CN" sz="2400" b="1" smtClean="0">
                <a:latin typeface="楷体_GB2312" panose="02010609030101010101" pitchFamily="49" charset="-122"/>
              </a:rPr>
              <a:t>(DLL)</a:t>
            </a:r>
            <a:r>
              <a:rPr lang="zh-CN" altLang="en-US" sz="2400" b="1" smtClean="0">
                <a:latin typeface="楷体_GB2312" panose="02010609030101010101" pitchFamily="49" charset="-122"/>
              </a:rPr>
              <a:t>的形式实现，直接在</a:t>
            </a:r>
            <a:r>
              <a:rPr lang="en-US" altLang="zh-CN" sz="2400" b="1" smtClean="0">
                <a:latin typeface="楷体_GB2312" panose="02010609030101010101" pitchFamily="49" charset="-122"/>
              </a:rPr>
              <a:t>SQL Server</a:t>
            </a:r>
            <a:r>
              <a:rPr lang="zh-CN" altLang="en-US" sz="2400" b="1" smtClean="0">
                <a:latin typeface="楷体_GB2312" panose="02010609030101010101" pitchFamily="49" charset="-122"/>
              </a:rPr>
              <a:t>的实例的地址空间中运行。</a:t>
            </a:r>
            <a:r>
              <a:rPr lang="zh-CN" altLang="en-US" sz="24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</a:rPr>
              <a:t> </a:t>
            </a:r>
          </a:p>
          <a:p>
            <a:pPr lvl="1" eaLnBrk="1" hangingPunct="1">
              <a:lnSpc>
                <a:spcPct val="140000"/>
              </a:lnSpc>
              <a:buClr>
                <a:srgbClr val="339933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4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</a:rPr>
              <a:t> </a:t>
            </a:r>
            <a:r>
              <a:rPr lang="zh-CN" altLang="en-US" sz="2400" b="1" smtClean="0">
                <a:solidFill>
                  <a:srgbClr val="0066CC"/>
                </a:solidFill>
                <a:latin typeface="楷体_GB2312" panose="02010609030101010101" pitchFamily="49" charset="-122"/>
              </a:rPr>
              <a:t>远程存储过程</a:t>
            </a:r>
            <a:r>
              <a:rPr lang="zh-CN" altLang="en-US" sz="2400" b="1" smtClean="0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</a:rPr>
              <a:t>：</a:t>
            </a:r>
            <a:r>
              <a:rPr lang="zh-CN" altLang="en-US" sz="2400" b="1" smtClean="0">
                <a:latin typeface="楷体_GB2312" panose="02010609030101010101" pitchFamily="49" charset="-122"/>
              </a:rPr>
              <a:t>指从远程服务器上调用的存储过程</a:t>
            </a:r>
            <a:r>
              <a:rPr lang="zh-CN" altLang="en-US" sz="24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</a:rPr>
              <a:t>。 </a:t>
            </a:r>
          </a:p>
        </p:txBody>
      </p:sp>
      <p:sp>
        <p:nvSpPr>
          <p:cNvPr id="697352" name="Rectangle 8"/>
          <p:cNvSpPr>
            <a:spLocks noChangeArrowheads="1"/>
          </p:cNvSpPr>
          <p:nvPr/>
        </p:nvSpPr>
        <p:spPr bwMode="auto">
          <a:xfrm>
            <a:off x="1150938" y="214313"/>
            <a:ext cx="7793037" cy="622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>
              <a:buFontTx/>
              <a:buNone/>
              <a:defRPr/>
            </a:pPr>
            <a:r>
              <a:rPr lang="zh-CN" altLang="en-US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幼圆" panose="02010509060101010101" pitchFamily="49" charset="-122"/>
              </a:rPr>
              <a:t>一、存储过程概述 </a:t>
            </a:r>
          </a:p>
        </p:txBody>
      </p:sp>
    </p:spTree>
    <p:extLst>
      <p:ext uri="{BB962C8B-B14F-4D97-AF65-F5344CB8AC3E}">
        <p14:creationId xmlns:p14="http://schemas.microsoft.com/office/powerpoint/2010/main" val="20889608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973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973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973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973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973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537" name="Rectangle 9"/>
          <p:cNvSpPr>
            <a:spLocks noChangeArrowheads="1"/>
          </p:cNvSpPr>
          <p:nvPr/>
        </p:nvSpPr>
        <p:spPr bwMode="auto">
          <a:xfrm>
            <a:off x="611188" y="1171575"/>
            <a:ext cx="7993062" cy="532765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lang="zh-CN" altLang="en-US" sz="800" b="1" smtClean="0">
              <a:solidFill>
                <a:srgbClr val="66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0030101010101" pitchFamily="2" charset="-122"/>
              <a:ea typeface="黑体" panose="02010600030101010101" pitchFamily="2" charset="-122"/>
            </a:endParaRPr>
          </a:p>
          <a:p>
            <a:pPr eaLnBrk="1" hangingPunct="1">
              <a:lnSpc>
                <a:spcPct val="12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28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      </a:t>
            </a:r>
            <a:r>
              <a:rPr lang="en-US" altLang="zh-CN" sz="2800" b="1" smtClean="0">
                <a:solidFill>
                  <a:srgbClr val="80000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4</a:t>
            </a:r>
            <a:r>
              <a:rPr lang="zh-CN" altLang="en-US" sz="2800" b="1" smtClean="0">
                <a:solidFill>
                  <a:srgbClr val="80000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、常用的系统存储过程</a:t>
            </a:r>
          </a:p>
          <a:p>
            <a:pPr eaLnBrk="1" hangingPunct="1">
              <a:lnSpc>
                <a:spcPct val="12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2600" b="1" smtClean="0">
                <a:solidFill>
                  <a:srgbClr val="00660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   （</a:t>
            </a:r>
            <a:r>
              <a:rPr lang="en-US" altLang="zh-CN" sz="2600" b="1" smtClean="0">
                <a:solidFill>
                  <a:srgbClr val="00660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1</a:t>
            </a:r>
            <a:r>
              <a:rPr lang="zh-CN" altLang="en-US" sz="2600" b="1" smtClean="0">
                <a:solidFill>
                  <a:srgbClr val="00660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）</a:t>
            </a:r>
            <a:r>
              <a:rPr lang="en-US" altLang="zh-CN" sz="2600" b="1" smtClean="0">
                <a:solidFill>
                  <a:srgbClr val="006600"/>
                </a:solidFill>
                <a:latin typeface="Tahoma" panose="020B0604030504040204" pitchFamily="34" charset="0"/>
                <a:ea typeface="黑体" panose="02010600030101010101" pitchFamily="2" charset="-122"/>
              </a:rPr>
              <a:t>sp_helpdb</a:t>
            </a:r>
            <a:r>
              <a:rPr lang="zh-CN" altLang="en-US" sz="2600" b="1" smtClean="0">
                <a:solidFill>
                  <a:srgbClr val="006600"/>
                </a:solidFill>
                <a:latin typeface="Tahoma" panose="020B0604030504040204" pitchFamily="34" charset="0"/>
                <a:ea typeface="黑体" panose="02010600030101010101" pitchFamily="2" charset="-122"/>
              </a:rPr>
              <a:t>：</a:t>
            </a:r>
            <a:r>
              <a:rPr lang="zh-CN" altLang="en-US" sz="2600" b="1" smtClean="0">
                <a:latin typeface="黑体" panose="02010600030101010101" pitchFamily="2" charset="-122"/>
                <a:ea typeface="黑体" panose="02010600030101010101" pitchFamily="2" charset="-122"/>
              </a:rPr>
              <a:t>用于查看数据库名称及大小。</a:t>
            </a:r>
          </a:p>
          <a:p>
            <a:pPr eaLnBrk="1" hangingPunct="1">
              <a:lnSpc>
                <a:spcPct val="12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2600" b="1" smtClean="0">
                <a:solidFill>
                  <a:srgbClr val="00660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   （</a:t>
            </a:r>
            <a:r>
              <a:rPr lang="en-US" altLang="zh-CN" sz="2600" b="1" smtClean="0">
                <a:solidFill>
                  <a:srgbClr val="00660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2</a:t>
            </a:r>
            <a:r>
              <a:rPr lang="zh-CN" altLang="en-US" sz="2600" b="1" smtClean="0">
                <a:solidFill>
                  <a:srgbClr val="00660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）</a:t>
            </a:r>
            <a:r>
              <a:rPr lang="en-US" altLang="zh-CN" sz="2600" b="1" smtClean="0">
                <a:solidFill>
                  <a:srgbClr val="006600"/>
                </a:solidFill>
                <a:latin typeface="Tahoma" panose="020B0604030504040204" pitchFamily="34" charset="0"/>
                <a:ea typeface="黑体" panose="02010600030101010101" pitchFamily="2" charset="-122"/>
              </a:rPr>
              <a:t>sp_helplogins</a:t>
            </a:r>
            <a:r>
              <a:rPr lang="zh-CN" altLang="en-US" sz="2600" b="1" smtClean="0">
                <a:solidFill>
                  <a:srgbClr val="00660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：</a:t>
            </a:r>
            <a:r>
              <a:rPr lang="zh-CN" altLang="en-US" sz="2600" b="1" smtClean="0">
                <a:latin typeface="黑体" panose="02010600030101010101" pitchFamily="2" charset="-122"/>
                <a:ea typeface="黑体" panose="02010600030101010101" pitchFamily="2" charset="-122"/>
              </a:rPr>
              <a:t>用于查看所有数据库用户登录信息。</a:t>
            </a:r>
          </a:p>
          <a:p>
            <a:pPr eaLnBrk="1" hangingPunct="1">
              <a:lnSpc>
                <a:spcPct val="12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2600" b="1" smtClean="0">
                <a:solidFill>
                  <a:srgbClr val="00660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   （</a:t>
            </a:r>
            <a:r>
              <a:rPr lang="en-US" altLang="zh-CN" sz="2600" b="1" smtClean="0">
                <a:solidFill>
                  <a:srgbClr val="00660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3</a:t>
            </a:r>
            <a:r>
              <a:rPr lang="zh-CN" altLang="en-US" sz="2600" b="1" smtClean="0">
                <a:solidFill>
                  <a:srgbClr val="00660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）</a:t>
            </a:r>
            <a:r>
              <a:rPr lang="en-US" altLang="zh-CN" sz="2600" b="1" smtClean="0">
                <a:solidFill>
                  <a:srgbClr val="006600"/>
                </a:solidFill>
                <a:latin typeface="Tahoma" panose="020B0604030504040204" pitchFamily="34" charset="0"/>
                <a:ea typeface="黑体" panose="02010600030101010101" pitchFamily="2" charset="-122"/>
              </a:rPr>
              <a:t>sp_helpsrvrolemember</a:t>
            </a:r>
            <a:r>
              <a:rPr lang="zh-CN" altLang="en-US" sz="2600" b="1" smtClean="0">
                <a:solidFill>
                  <a:srgbClr val="006600"/>
                </a:solidFill>
                <a:latin typeface="Tahoma" panose="020B0604030504040204" pitchFamily="34" charset="0"/>
                <a:ea typeface="黑体" panose="02010600030101010101" pitchFamily="2" charset="-122"/>
              </a:rPr>
              <a:t>：</a:t>
            </a:r>
            <a:r>
              <a:rPr lang="zh-CN" altLang="en-US" sz="2600" b="1" smtClean="0">
                <a:latin typeface="黑体" panose="02010600030101010101" pitchFamily="2" charset="-122"/>
                <a:ea typeface="黑体" panose="02010600030101010101" pitchFamily="2" charset="-122"/>
              </a:rPr>
              <a:t>用于查看所有数据库用户所属的角色信息。</a:t>
            </a:r>
          </a:p>
          <a:p>
            <a:pPr eaLnBrk="1" hangingPunct="1">
              <a:lnSpc>
                <a:spcPct val="12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2600" b="1" smtClean="0">
                <a:solidFill>
                  <a:srgbClr val="00660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   （</a:t>
            </a:r>
            <a:r>
              <a:rPr lang="en-US" altLang="zh-CN" sz="2600" b="1" smtClean="0">
                <a:solidFill>
                  <a:srgbClr val="00660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4</a:t>
            </a:r>
            <a:r>
              <a:rPr lang="zh-CN" altLang="en-US" sz="2600" b="1" smtClean="0">
                <a:solidFill>
                  <a:srgbClr val="00660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）</a:t>
            </a:r>
            <a:r>
              <a:rPr lang="en-US" altLang="zh-CN" sz="2600" b="1" smtClean="0">
                <a:solidFill>
                  <a:srgbClr val="006600"/>
                </a:solidFill>
                <a:latin typeface="Tahoma" panose="020B0604030504040204" pitchFamily="34" charset="0"/>
                <a:ea typeface="黑体" panose="02010600030101010101" pitchFamily="2" charset="-122"/>
              </a:rPr>
              <a:t>sp_helptext</a:t>
            </a:r>
            <a:r>
              <a:rPr lang="zh-CN" altLang="en-US" sz="2600" b="1" smtClean="0">
                <a:solidFill>
                  <a:srgbClr val="006600"/>
                </a:solidFill>
                <a:latin typeface="Tahoma" panose="020B0604030504040204" pitchFamily="34" charset="0"/>
                <a:ea typeface="黑体" panose="02010600030101010101" pitchFamily="2" charset="-122"/>
              </a:rPr>
              <a:t>：</a:t>
            </a:r>
            <a:r>
              <a:rPr lang="zh-CN" altLang="en-US" sz="2600" b="1" smtClean="0">
                <a:latin typeface="黑体" panose="02010600030101010101" pitchFamily="2" charset="-122"/>
                <a:ea typeface="黑体" panose="02010600030101010101" pitchFamily="2" charset="-122"/>
              </a:rPr>
              <a:t>查看未加密的存储过程、用户定义函数、触发器、视图等的文本信息。</a:t>
            </a:r>
            <a:endParaRPr lang="zh-CN" altLang="pt-BR" sz="2600" b="1" smtClean="0">
              <a:latin typeface="黑体" panose="02010600030101010101" pitchFamily="2" charset="-122"/>
              <a:ea typeface="黑体" panose="02010600030101010101" pitchFamily="2" charset="-122"/>
            </a:endParaRPr>
          </a:p>
          <a:p>
            <a:pPr eaLnBrk="1" hangingPunct="1">
              <a:lnSpc>
                <a:spcPct val="12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pt-BR" sz="2600" b="1" smtClean="0">
                <a:solidFill>
                  <a:srgbClr val="00660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   （</a:t>
            </a:r>
            <a:r>
              <a:rPr lang="pt-BR" altLang="zh-CN" sz="2600" b="1" smtClean="0">
                <a:solidFill>
                  <a:srgbClr val="00660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5</a:t>
            </a:r>
            <a:r>
              <a:rPr lang="zh-CN" altLang="pt-BR" sz="2600" b="1" smtClean="0">
                <a:solidFill>
                  <a:srgbClr val="00660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）</a:t>
            </a:r>
            <a:r>
              <a:rPr lang="pt-BR" altLang="zh-CN" sz="2600" b="1" smtClean="0">
                <a:solidFill>
                  <a:srgbClr val="006600"/>
                </a:solidFill>
                <a:latin typeface="Tahoma" panose="020B0604030504040204" pitchFamily="34" charset="0"/>
                <a:ea typeface="黑体" panose="02010600030101010101" pitchFamily="2" charset="-122"/>
              </a:rPr>
              <a:t>sp_renamedb</a:t>
            </a:r>
            <a:r>
              <a:rPr lang="zh-CN" altLang="pt-BR" sz="2600" b="1" smtClean="0">
                <a:solidFill>
                  <a:srgbClr val="006600"/>
                </a:solidFill>
                <a:latin typeface="Tahoma" panose="020B0604030504040204" pitchFamily="34" charset="0"/>
                <a:ea typeface="黑体" panose="02010600030101010101" pitchFamily="2" charset="-122"/>
              </a:rPr>
              <a:t>：</a:t>
            </a:r>
            <a:r>
              <a:rPr lang="zh-CN" altLang="pt-BR" sz="2600" b="1" smtClean="0">
                <a:latin typeface="黑体" panose="02010600030101010101" pitchFamily="2" charset="-122"/>
                <a:ea typeface="黑体" panose="02010600030101010101" pitchFamily="2" charset="-122"/>
              </a:rPr>
              <a:t>用于重新命名数据库。</a:t>
            </a:r>
            <a:r>
              <a:rPr lang="zh-CN" altLang="pt-BR" sz="2800" b="1" smtClean="0">
                <a:latin typeface="黑体" panose="02010600030101010101" pitchFamily="2" charset="-122"/>
                <a:ea typeface="黑体" panose="02010600030101010101" pitchFamily="2" charset="-122"/>
              </a:rPr>
              <a:t> </a:t>
            </a:r>
            <a:endParaRPr lang="zh-CN" altLang="en-US" sz="2800" b="1" smtClean="0">
              <a:latin typeface="黑体" panose="02010600030101010101" pitchFamily="2" charset="-122"/>
              <a:ea typeface="黑体" panose="02010600030101010101" pitchFamily="2" charset="-122"/>
            </a:endParaRPr>
          </a:p>
        </p:txBody>
      </p:sp>
      <p:sp>
        <p:nvSpPr>
          <p:cNvPr id="790538" name="Rectangle 10"/>
          <p:cNvSpPr>
            <a:spLocks noChangeArrowheads="1"/>
          </p:cNvSpPr>
          <p:nvPr/>
        </p:nvSpPr>
        <p:spPr bwMode="auto">
          <a:xfrm>
            <a:off x="1150938" y="214313"/>
            <a:ext cx="7793037" cy="622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>
              <a:buFontTx/>
              <a:buNone/>
              <a:defRPr/>
            </a:pPr>
            <a:r>
              <a:rPr lang="zh-CN" altLang="en-US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幼圆" panose="02010509060101010101" pitchFamily="49" charset="-122"/>
              </a:rPr>
              <a:t>一、存储过程概述 </a:t>
            </a:r>
          </a:p>
        </p:txBody>
      </p:sp>
    </p:spTree>
    <p:extLst>
      <p:ext uri="{BB962C8B-B14F-4D97-AF65-F5344CB8AC3E}">
        <p14:creationId xmlns:p14="http://schemas.microsoft.com/office/powerpoint/2010/main" val="1724917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903" name="Rectangle 15"/>
          <p:cNvSpPr>
            <a:spLocks noChangeArrowheads="1"/>
          </p:cNvSpPr>
          <p:nvPr/>
        </p:nvSpPr>
        <p:spPr bwMode="auto">
          <a:xfrm>
            <a:off x="611188" y="1171575"/>
            <a:ext cx="7993062" cy="532765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9pPr>
          </a:lstStyle>
          <a:p>
            <a:pPr eaLnBrk="1" hangingPunct="1">
              <a:lnSpc>
                <a:spcPct val="8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lang="zh-CN" altLang="en-US" sz="800" b="1" smtClean="0">
              <a:solidFill>
                <a:srgbClr val="6600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0030101010101" pitchFamily="2" charset="-122"/>
              <a:ea typeface="黑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28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       </a:t>
            </a:r>
            <a:r>
              <a:rPr lang="en-US" altLang="zh-CN" sz="2800" b="1" smtClean="0">
                <a:solidFill>
                  <a:srgbClr val="80000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5</a:t>
            </a:r>
            <a:r>
              <a:rPr lang="zh-CN" altLang="en-US" sz="2800" b="1" smtClean="0">
                <a:solidFill>
                  <a:srgbClr val="80000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、存储过程的优点</a:t>
            </a:r>
          </a:p>
          <a:p>
            <a:pPr eaLnBrk="1" hangingPunct="1">
              <a:lnSpc>
                <a:spcPct val="1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2800" b="1" smtClean="0">
                <a:solidFill>
                  <a:srgbClr val="80000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     </a:t>
            </a:r>
            <a:r>
              <a:rPr lang="zh-CN" altLang="en-US" sz="2800" b="1" smtClean="0">
                <a:latin typeface="楷体_GB2312" panose="02010609030101010101" pitchFamily="49" charset="-122"/>
              </a:rPr>
              <a:t>存储过程有许多优点：</a:t>
            </a:r>
          </a:p>
          <a:p>
            <a:pPr algn="just" eaLnBrk="1" hangingPunct="1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2200" b="1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sym typeface="Wingdings 2" panose="05020102010507070707" pitchFamily="18" charset="2"/>
              </a:rPr>
              <a:t>           </a:t>
            </a:r>
            <a:r>
              <a:rPr lang="zh-CN" altLang="en-US" sz="2800" b="1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anose="02010609030101010101" pitchFamily="49" charset="-122"/>
                <a:sym typeface="Wingdings 2" panose="05020102010507070707" pitchFamily="18" charset="2"/>
              </a:rPr>
              <a:t> </a:t>
            </a:r>
            <a:r>
              <a:rPr lang="zh-CN" altLang="en-US" sz="2800" b="1" smtClean="0">
                <a:latin typeface="楷体_GB2312" panose="02010609030101010101" pitchFamily="49" charset="-122"/>
              </a:rPr>
              <a:t>增强了代码的</a:t>
            </a:r>
            <a:r>
              <a:rPr lang="zh-CN" altLang="en-US" sz="2800" b="1" smtClean="0">
                <a:solidFill>
                  <a:srgbClr val="0000FF"/>
                </a:solidFill>
                <a:latin typeface="楷体_GB2312" panose="02010609030101010101" pitchFamily="49" charset="-122"/>
              </a:rPr>
              <a:t>复用率和共享性</a:t>
            </a:r>
            <a:r>
              <a:rPr lang="zh-CN" altLang="en-US" sz="2800" b="1" smtClean="0">
                <a:latin typeface="楷体_GB2312" panose="02010609030101010101" pitchFamily="49" charset="-122"/>
              </a:rPr>
              <a:t> 。</a:t>
            </a:r>
          </a:p>
          <a:p>
            <a:pPr algn="just" eaLnBrk="1" hangingPunct="1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2800" b="1" smtClean="0">
                <a:solidFill>
                  <a:srgbClr val="FF6600"/>
                </a:solidFill>
                <a:latin typeface="楷体_GB2312" panose="02010609030101010101" pitchFamily="49" charset="-122"/>
                <a:sym typeface="Wingdings 2" panose="05020102010507070707" pitchFamily="18" charset="2"/>
              </a:rPr>
              <a:t>      </a:t>
            </a:r>
            <a:r>
              <a:rPr lang="zh-CN" altLang="en-US" sz="2800" b="1" smtClean="0">
                <a:latin typeface="楷体_GB2312" panose="02010609030101010101" pitchFamily="49" charset="-122"/>
              </a:rPr>
              <a:t>可以</a:t>
            </a:r>
            <a:r>
              <a:rPr lang="zh-CN" altLang="en-US" sz="2800" b="1" smtClean="0">
                <a:solidFill>
                  <a:srgbClr val="0000FF"/>
                </a:solidFill>
                <a:latin typeface="楷体_GB2312" panose="02010609030101010101" pitchFamily="49" charset="-122"/>
              </a:rPr>
              <a:t>提高数据库的安全性</a:t>
            </a:r>
            <a:r>
              <a:rPr lang="zh-CN" altLang="en-US" sz="2800" b="1" smtClean="0">
                <a:latin typeface="楷体_GB2312" panose="02010609030101010101" pitchFamily="49" charset="-122"/>
              </a:rPr>
              <a:t>。</a:t>
            </a:r>
          </a:p>
          <a:p>
            <a:pPr algn="just" eaLnBrk="1" hangingPunct="1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2800" b="1" smtClean="0">
                <a:solidFill>
                  <a:srgbClr val="FF6600"/>
                </a:solidFill>
                <a:latin typeface="楷体_GB2312" panose="02010609030101010101" pitchFamily="49" charset="-122"/>
                <a:sym typeface="Wingdings 2" panose="05020102010507070707" pitchFamily="18" charset="2"/>
              </a:rPr>
              <a:t>      </a:t>
            </a:r>
            <a:r>
              <a:rPr lang="zh-CN" altLang="en-US" sz="2800" b="1" smtClean="0">
                <a:latin typeface="楷体_GB2312" panose="02010609030101010101" pitchFamily="49" charset="-122"/>
              </a:rPr>
              <a:t>改善</a:t>
            </a:r>
            <a:r>
              <a:rPr lang="zh-CN" altLang="en-US" sz="2800" b="1" smtClean="0">
                <a:solidFill>
                  <a:srgbClr val="0000FF"/>
                </a:solidFill>
                <a:latin typeface="楷体_GB2312" panose="02010609030101010101" pitchFamily="49" charset="-122"/>
              </a:rPr>
              <a:t>系统性能</a:t>
            </a:r>
            <a:r>
              <a:rPr lang="zh-CN" altLang="en-US" sz="2800" b="1" smtClean="0">
                <a:latin typeface="楷体_GB2312" panose="02010609030101010101" pitchFamily="49" charset="-122"/>
              </a:rPr>
              <a:t>。</a:t>
            </a:r>
            <a:r>
              <a:rPr lang="zh-CN" altLang="en-US" sz="2800" b="1" smtClean="0">
                <a:solidFill>
                  <a:srgbClr val="FF6600"/>
                </a:solidFill>
                <a:latin typeface="楷体_GB2312" panose="02010609030101010101" pitchFamily="49" charset="-122"/>
                <a:sym typeface="Wingdings 2" panose="05020102010507070707" pitchFamily="18" charset="2"/>
              </a:rPr>
              <a:t>           </a:t>
            </a:r>
          </a:p>
          <a:p>
            <a:pPr algn="just" eaLnBrk="1" hangingPunct="1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2800" b="1" smtClean="0">
                <a:solidFill>
                  <a:srgbClr val="FF6600"/>
                </a:solidFill>
                <a:latin typeface="楷体_GB2312" panose="02010609030101010101" pitchFamily="49" charset="-122"/>
                <a:sym typeface="Wingdings 2" panose="05020102010507070707" pitchFamily="18" charset="2"/>
              </a:rPr>
              <a:t>      </a:t>
            </a:r>
            <a:r>
              <a:rPr lang="zh-CN" altLang="en-US" sz="2800" b="1" smtClean="0">
                <a:latin typeface="楷体_GB2312" panose="02010609030101010101" pitchFamily="49" charset="-122"/>
              </a:rPr>
              <a:t>可以</a:t>
            </a:r>
            <a:r>
              <a:rPr lang="zh-CN" altLang="en-US" sz="2800" b="1" smtClean="0">
                <a:solidFill>
                  <a:srgbClr val="0000FF"/>
                </a:solidFill>
                <a:latin typeface="楷体_GB2312" panose="02010609030101010101" pitchFamily="49" charset="-122"/>
              </a:rPr>
              <a:t>减少网络流量</a:t>
            </a:r>
            <a:r>
              <a:rPr lang="zh-CN" altLang="en-US" sz="2800" b="1" smtClean="0">
                <a:latin typeface="楷体_GB2312" panose="02010609030101010101" pitchFamily="49" charset="-122"/>
              </a:rPr>
              <a:t>。</a:t>
            </a:r>
          </a:p>
        </p:txBody>
      </p:sp>
      <p:sp>
        <p:nvSpPr>
          <p:cNvPr id="549904" name="Rectangle 16"/>
          <p:cNvSpPr>
            <a:spLocks noChangeArrowheads="1"/>
          </p:cNvSpPr>
          <p:nvPr/>
        </p:nvSpPr>
        <p:spPr bwMode="auto">
          <a:xfrm>
            <a:off x="1150938" y="214313"/>
            <a:ext cx="7793037" cy="622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>
              <a:buFontTx/>
              <a:buNone/>
              <a:defRPr/>
            </a:pPr>
            <a:r>
              <a:rPr lang="zh-CN" altLang="en-US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幼圆" panose="02010509060101010101" pitchFamily="49" charset="-122"/>
              </a:rPr>
              <a:t>一、存储过程概述 </a:t>
            </a:r>
          </a:p>
        </p:txBody>
      </p:sp>
    </p:spTree>
    <p:extLst>
      <p:ext uri="{BB962C8B-B14F-4D97-AF65-F5344CB8AC3E}">
        <p14:creationId xmlns:p14="http://schemas.microsoft.com/office/powerpoint/2010/main" val="31376717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9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99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9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499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9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499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9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499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9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499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108" name="Rectangle 4"/>
          <p:cNvSpPr>
            <a:spLocks noChangeArrowheads="1"/>
          </p:cNvSpPr>
          <p:nvPr/>
        </p:nvSpPr>
        <p:spPr bwMode="auto">
          <a:xfrm>
            <a:off x="1150938" y="214313"/>
            <a:ext cx="7793037" cy="622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>
              <a:buFontTx/>
              <a:buNone/>
              <a:defRPr/>
            </a:pPr>
            <a:r>
              <a:rPr lang="zh-CN" altLang="en-US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幼圆" panose="02010509060101010101" pitchFamily="49" charset="-122"/>
              </a:rPr>
              <a:t>二、创建存储过程</a:t>
            </a:r>
          </a:p>
        </p:txBody>
      </p:sp>
      <p:sp>
        <p:nvSpPr>
          <p:cNvPr id="815109" name="Rectangle 5"/>
          <p:cNvSpPr>
            <a:spLocks noChangeArrowheads="1"/>
          </p:cNvSpPr>
          <p:nvPr/>
        </p:nvSpPr>
        <p:spPr bwMode="auto">
          <a:xfrm>
            <a:off x="468313" y="1196975"/>
            <a:ext cx="8207375" cy="53387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altLang="zh-CN" sz="2800" b="1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</a:rPr>
              <a:t>     </a:t>
            </a:r>
            <a:r>
              <a:rPr lang="en-US" altLang="zh-CN" sz="2800" b="1" smtClean="0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SQL Server</a:t>
            </a:r>
            <a:r>
              <a:rPr lang="zh-CN" altLang="en-US" sz="2800" b="1" smtClean="0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中，</a:t>
            </a:r>
            <a:r>
              <a:rPr lang="zh-CN" altLang="en-US" sz="2800" b="1" smtClean="0">
                <a:latin typeface="黑体" panose="02010600030101010101" pitchFamily="2" charset="-122"/>
                <a:ea typeface="黑体" panose="02010600030101010101" pitchFamily="2" charset="-122"/>
              </a:rPr>
              <a:t>有两种创建存储过程的方法：</a:t>
            </a:r>
          </a:p>
          <a:p>
            <a:pPr eaLnBrk="1" hangingPunct="1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2800" b="1" smtClean="0">
                <a:latin typeface="黑体" panose="02010600030101010101" pitchFamily="2" charset="-122"/>
                <a:ea typeface="黑体" panose="02010600030101010101" pitchFamily="2" charset="-122"/>
              </a:rPr>
              <a:t>     一种方法是使用</a:t>
            </a:r>
            <a:r>
              <a:rPr lang="en-US" altLang="zh-CN" sz="2800" b="1" smtClean="0">
                <a:solidFill>
                  <a:srgbClr val="0000FF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SQL Server Management Studio</a:t>
            </a:r>
            <a:r>
              <a:rPr lang="zh-CN" altLang="en-US" sz="2800" b="1" smtClean="0">
                <a:latin typeface="黑体" panose="02010600030101010101" pitchFamily="2" charset="-122"/>
                <a:ea typeface="黑体" panose="02010600030101010101" pitchFamily="2" charset="-122"/>
              </a:rPr>
              <a:t>创建存储过程；</a:t>
            </a:r>
          </a:p>
          <a:p>
            <a:pPr eaLnBrk="1" hangingPunct="1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2800" b="1" smtClean="0">
                <a:latin typeface="黑体" panose="02010600030101010101" pitchFamily="2" charset="-122"/>
                <a:ea typeface="黑体" panose="02010600030101010101" pitchFamily="2" charset="-122"/>
              </a:rPr>
              <a:t>     另一种方法是使用</a:t>
            </a:r>
            <a:r>
              <a:rPr lang="en-US" altLang="zh-CN" sz="2800" b="1" smtClean="0">
                <a:latin typeface="黑体" panose="02010600030101010101" pitchFamily="2" charset="-122"/>
                <a:ea typeface="黑体" panose="02010600030101010101" pitchFamily="2" charset="-122"/>
              </a:rPr>
              <a:t>T-SQL</a:t>
            </a:r>
            <a:r>
              <a:rPr lang="zh-CN" altLang="en-US" sz="2800" b="1" smtClean="0">
                <a:latin typeface="黑体" panose="02010600030101010101" pitchFamily="2" charset="-122"/>
                <a:ea typeface="黑体" panose="02010600030101010101" pitchFamily="2" charset="-122"/>
              </a:rPr>
              <a:t>中的</a:t>
            </a:r>
            <a:r>
              <a:rPr lang="en-US" altLang="zh-CN" sz="2800" b="1" smtClean="0">
                <a:solidFill>
                  <a:srgbClr val="0000FF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CREATE PROCEDURE</a:t>
            </a:r>
            <a:r>
              <a:rPr lang="zh-CN" altLang="en-US" sz="2800" b="1" smtClean="0">
                <a:latin typeface="黑体" panose="02010600030101010101" pitchFamily="2" charset="-122"/>
                <a:ea typeface="黑体" panose="02010600030101010101" pitchFamily="2" charset="-122"/>
              </a:rPr>
              <a:t>命令创建存储过程。 </a:t>
            </a:r>
          </a:p>
        </p:txBody>
      </p:sp>
    </p:spTree>
    <p:extLst>
      <p:ext uri="{BB962C8B-B14F-4D97-AF65-F5344CB8AC3E}">
        <p14:creationId xmlns:p14="http://schemas.microsoft.com/office/powerpoint/2010/main" val="21286851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4" name="Rectangle 14"/>
          <p:cNvSpPr>
            <a:spLocks noChangeArrowheads="1"/>
          </p:cNvSpPr>
          <p:nvPr/>
        </p:nvSpPr>
        <p:spPr bwMode="auto">
          <a:xfrm>
            <a:off x="1150938" y="214313"/>
            <a:ext cx="7793037" cy="622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>
              <a:buFontTx/>
              <a:buNone/>
              <a:defRPr/>
            </a:pPr>
            <a:r>
              <a:rPr lang="zh-CN" altLang="en-US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幼圆" panose="02010509060101010101" pitchFamily="49" charset="-122"/>
              </a:rPr>
              <a:t>二、创建存储过程</a:t>
            </a:r>
          </a:p>
        </p:txBody>
      </p:sp>
      <p:sp>
        <p:nvSpPr>
          <p:cNvPr id="880655" name="Rectangle 15"/>
          <p:cNvSpPr>
            <a:spLocks noChangeArrowheads="1"/>
          </p:cNvSpPr>
          <p:nvPr/>
        </p:nvSpPr>
        <p:spPr bwMode="auto">
          <a:xfrm>
            <a:off x="396875" y="1330325"/>
            <a:ext cx="8207375" cy="51943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altLang="zh-CN" sz="2800" b="1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</a:rPr>
              <a:t>    </a:t>
            </a:r>
            <a:r>
              <a:rPr lang="en-US" altLang="zh-CN" sz="2800" b="1" smtClean="0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1</a:t>
            </a:r>
            <a:r>
              <a:rPr lang="zh-CN" altLang="en-US" sz="2800" b="1" smtClean="0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、</a:t>
            </a:r>
            <a:r>
              <a:rPr lang="zh-CN" altLang="pt-BR" sz="2800" b="1" smtClean="0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使用</a:t>
            </a:r>
            <a:r>
              <a:rPr lang="en-US" altLang="zh-CN" sz="2800" b="1" smtClean="0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SQL Server Management Studio</a:t>
            </a:r>
          </a:p>
        </p:txBody>
      </p:sp>
    </p:spTree>
    <p:extLst>
      <p:ext uri="{BB962C8B-B14F-4D97-AF65-F5344CB8AC3E}">
        <p14:creationId xmlns:p14="http://schemas.microsoft.com/office/powerpoint/2010/main" val="269993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806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7" t="7861" r="17323" b="28017"/>
          <a:stretch>
            <a:fillRect/>
          </a:stretch>
        </p:blipFill>
        <p:spPr bwMode="auto">
          <a:xfrm>
            <a:off x="0" y="0"/>
            <a:ext cx="615632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05" name="Rectangle 5" descr="Large confetti"/>
          <p:cNvSpPr/>
          <p:nvPr/>
        </p:nvSpPr>
        <p:spPr>
          <a:xfrm>
            <a:off x="1331913" y="1989138"/>
            <a:ext cx="4176712" cy="215900"/>
          </a:xfrm>
          <a:prstGeom prst="rect">
            <a:avLst/>
          </a:prstGeom>
          <a:noFill/>
          <a:ln w="38100" cap="sq" cmpd="sng">
            <a:solidFill>
              <a:srgbClr val="CC0000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•"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5pPr>
          </a:lstStyle>
          <a:p>
            <a:pPr marL="0" indent="0" eaLnBrk="1" hangingPunct="1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Font typeface="Wingdings" panose="05000000000000000000" pitchFamily="2" charset="2"/>
              <a:buNone/>
            </a:pPr>
            <a:endParaRPr lang="zh-CN" altLang="en-US" sz="1800" b="0" noProof="1">
              <a:latin typeface="Arial" panose="020B0604020202020204" pitchFamily="34" charset="0"/>
            </a:endParaRPr>
          </a:p>
        </p:txBody>
      </p:sp>
      <p:pic>
        <p:nvPicPr>
          <p:cNvPr id="15360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3" t="10832" r="21629" b="28067"/>
          <a:stretch>
            <a:fillRect/>
          </a:stretch>
        </p:blipFill>
        <p:spPr bwMode="auto">
          <a:xfrm>
            <a:off x="539750" y="476250"/>
            <a:ext cx="7416800" cy="516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09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125538"/>
            <a:ext cx="7885112" cy="546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3613" name="Group 13"/>
          <p:cNvGrpSpPr>
            <a:grpSpLocks/>
          </p:cNvGrpSpPr>
          <p:nvPr/>
        </p:nvGrpSpPr>
        <p:grpSpPr bwMode="auto">
          <a:xfrm>
            <a:off x="176213" y="188913"/>
            <a:ext cx="6916737" cy="5087937"/>
            <a:chOff x="111" y="119"/>
            <a:chExt cx="4357" cy="3205"/>
          </a:xfrm>
        </p:grpSpPr>
        <p:sp>
          <p:nvSpPr>
            <p:cNvPr id="88074" name="AutoShape 7" descr="Large confetti"/>
            <p:cNvSpPr/>
            <p:nvPr/>
          </p:nvSpPr>
          <p:spPr>
            <a:xfrm rot="-866642">
              <a:off x="111" y="2735"/>
              <a:ext cx="193" cy="589"/>
            </a:xfrm>
            <a:prstGeom prst="curvedRightArrow">
              <a:avLst>
                <a:gd name="adj1" fmla="val 61036"/>
                <a:gd name="adj2" fmla="val 122072"/>
                <a:gd name="adj3" fmla="val 33333"/>
              </a:avLst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>
              <a:lvl1pPr marL="342900" indent="-342900" algn="l" rtl="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•"/>
                <a:defRPr sz="2800" b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  <a:ea typeface="+mn-ea"/>
                </a:defRPr>
              </a:lvl5pPr>
            </a:lstStyle>
            <a:p>
              <a:pPr marL="0" indent="0" eaLnBrk="1" hangingPunct="1">
                <a:lnSpc>
                  <a:spcPct val="100000"/>
                </a:lnSpc>
                <a:spcBef>
                  <a:spcPct val="0"/>
                </a:spcBef>
                <a:buClr>
                  <a:srgbClr val="000000"/>
                </a:buClr>
                <a:buFont typeface="Wingdings" panose="05000000000000000000" pitchFamily="2" charset="2"/>
                <a:buNone/>
              </a:pPr>
              <a:endParaRPr lang="zh-CN" altLang="en-US" sz="1800" b="0" noProof="1">
                <a:latin typeface="Arial" panose="020B0604020202020204" pitchFamily="34" charset="0"/>
              </a:endParaRPr>
            </a:p>
          </p:txBody>
        </p:sp>
        <p:sp>
          <p:nvSpPr>
            <p:cNvPr id="88075" name="AutoShape 11" descr="Large confetti"/>
            <p:cNvSpPr/>
            <p:nvPr/>
          </p:nvSpPr>
          <p:spPr>
            <a:xfrm rot="1762546">
              <a:off x="3878" y="119"/>
              <a:ext cx="590" cy="193"/>
            </a:xfrm>
            <a:prstGeom prst="curvedDownArrow">
              <a:avLst>
                <a:gd name="adj1" fmla="val 61139"/>
                <a:gd name="adj2" fmla="val 122279"/>
                <a:gd name="adj3" fmla="val 33333"/>
              </a:avLst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>
              <a:lvl1pPr marL="342900" indent="-342900" algn="l" rtl="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•"/>
                <a:defRPr sz="2800" b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  <a:ea typeface="+mn-ea"/>
                </a:defRPr>
              </a:lvl5pPr>
            </a:lstStyle>
            <a:p>
              <a:pPr marL="0" indent="0" eaLnBrk="1" hangingPunct="1">
                <a:lnSpc>
                  <a:spcPct val="100000"/>
                </a:lnSpc>
                <a:spcBef>
                  <a:spcPct val="0"/>
                </a:spcBef>
                <a:buClr>
                  <a:srgbClr val="000000"/>
                </a:buClr>
                <a:buFont typeface="Wingdings" panose="05000000000000000000" pitchFamily="2" charset="2"/>
                <a:buNone/>
              </a:pPr>
              <a:endParaRPr lang="zh-CN" altLang="en-US" sz="1800" b="0" noProof="1">
                <a:latin typeface="Arial" panose="020B0604020202020204" pitchFamily="34" charset="0"/>
              </a:endParaRPr>
            </a:p>
          </p:txBody>
        </p:sp>
      </p:grpSp>
      <p:grpSp>
        <p:nvGrpSpPr>
          <p:cNvPr id="153614" name="Group 14"/>
          <p:cNvGrpSpPr>
            <a:grpSpLocks/>
          </p:cNvGrpSpPr>
          <p:nvPr/>
        </p:nvGrpSpPr>
        <p:grpSpPr bwMode="auto">
          <a:xfrm>
            <a:off x="755650" y="836613"/>
            <a:ext cx="7921625" cy="5614987"/>
            <a:chOff x="476" y="527"/>
            <a:chExt cx="4990" cy="3537"/>
          </a:xfrm>
        </p:grpSpPr>
        <p:sp>
          <p:nvSpPr>
            <p:cNvPr id="88072" name="AutoShape 10" descr="Large confetti"/>
            <p:cNvSpPr/>
            <p:nvPr/>
          </p:nvSpPr>
          <p:spPr>
            <a:xfrm rot="-866642">
              <a:off x="476" y="3475"/>
              <a:ext cx="193" cy="589"/>
            </a:xfrm>
            <a:prstGeom prst="curvedRightArrow">
              <a:avLst>
                <a:gd name="adj1" fmla="val 61036"/>
                <a:gd name="adj2" fmla="val 122072"/>
                <a:gd name="adj3" fmla="val 33333"/>
              </a:avLst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>
              <a:lvl1pPr marL="342900" indent="-342900" algn="l" rtl="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•"/>
                <a:defRPr sz="2800" b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  <a:ea typeface="+mn-ea"/>
                </a:defRPr>
              </a:lvl5pPr>
            </a:lstStyle>
            <a:p>
              <a:pPr marL="0" indent="0" eaLnBrk="1" hangingPunct="1">
                <a:lnSpc>
                  <a:spcPct val="100000"/>
                </a:lnSpc>
                <a:spcBef>
                  <a:spcPct val="0"/>
                </a:spcBef>
                <a:buClr>
                  <a:srgbClr val="000000"/>
                </a:buClr>
                <a:buFont typeface="Wingdings" panose="05000000000000000000" pitchFamily="2" charset="2"/>
                <a:buNone/>
              </a:pPr>
              <a:endParaRPr lang="zh-CN" altLang="en-US" sz="1800" b="0" noProof="1">
                <a:latin typeface="Arial" panose="020B0604020202020204" pitchFamily="34" charset="0"/>
              </a:endParaRPr>
            </a:p>
          </p:txBody>
        </p:sp>
        <p:sp>
          <p:nvSpPr>
            <p:cNvPr id="88073" name="AutoShape 12" descr="Large confetti"/>
            <p:cNvSpPr/>
            <p:nvPr/>
          </p:nvSpPr>
          <p:spPr>
            <a:xfrm rot="1762546">
              <a:off x="4876" y="527"/>
              <a:ext cx="590" cy="193"/>
            </a:xfrm>
            <a:prstGeom prst="curvedDownArrow">
              <a:avLst>
                <a:gd name="adj1" fmla="val 61139"/>
                <a:gd name="adj2" fmla="val 122279"/>
                <a:gd name="adj3" fmla="val 33333"/>
              </a:avLst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>
              <a:lvl1pPr marL="342900" indent="-342900" algn="l" rtl="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•"/>
                <a:defRPr sz="2800" b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  <a:ea typeface="+mn-ea"/>
                </a:defRPr>
              </a:lvl5pPr>
            </a:lstStyle>
            <a:p>
              <a:pPr marL="0" indent="0" eaLnBrk="1" hangingPunct="1">
                <a:lnSpc>
                  <a:spcPct val="100000"/>
                </a:lnSpc>
                <a:spcBef>
                  <a:spcPct val="0"/>
                </a:spcBef>
                <a:buClr>
                  <a:srgbClr val="000000"/>
                </a:buClr>
                <a:buFont typeface="Wingdings" panose="05000000000000000000" pitchFamily="2" charset="2"/>
                <a:buNone/>
              </a:pPr>
              <a:endParaRPr lang="zh-CN" altLang="en-US" sz="1800" b="0" noProof="1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841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36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36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3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53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36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36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53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36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36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05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4" name="Rectangle 14"/>
          <p:cNvSpPr>
            <a:spLocks noChangeArrowheads="1"/>
          </p:cNvSpPr>
          <p:nvPr/>
        </p:nvSpPr>
        <p:spPr bwMode="auto">
          <a:xfrm>
            <a:off x="1150938" y="214313"/>
            <a:ext cx="7793037" cy="622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>
              <a:buFontTx/>
              <a:buNone/>
              <a:defRPr/>
            </a:pPr>
            <a:r>
              <a:rPr lang="zh-CN" altLang="en-US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幼圆" panose="02010509060101010101" pitchFamily="49" charset="-122"/>
              </a:rPr>
              <a:t>二、创建存储过程</a:t>
            </a:r>
          </a:p>
        </p:txBody>
      </p:sp>
      <p:sp>
        <p:nvSpPr>
          <p:cNvPr id="880655" name="Rectangle 15"/>
          <p:cNvSpPr>
            <a:spLocks noChangeArrowheads="1"/>
          </p:cNvSpPr>
          <p:nvPr/>
        </p:nvSpPr>
        <p:spPr bwMode="auto">
          <a:xfrm>
            <a:off x="396875" y="1330325"/>
            <a:ext cx="8207375" cy="51943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altLang="zh-CN" sz="2800" b="1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</a:rPr>
              <a:t>    </a:t>
            </a:r>
            <a:r>
              <a:rPr lang="en-US" altLang="zh-CN" sz="2800" b="1" smtClean="0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1</a:t>
            </a:r>
            <a:r>
              <a:rPr lang="zh-CN" altLang="en-US" sz="2800" b="1" smtClean="0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、</a:t>
            </a:r>
            <a:r>
              <a:rPr lang="zh-CN" altLang="pt-BR" sz="2800" b="1" smtClean="0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使用</a:t>
            </a:r>
            <a:r>
              <a:rPr lang="en-US" altLang="zh-CN" sz="2800" b="1" smtClean="0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SQL Server Management Studio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2800" b="1" smtClean="0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    </a:t>
            </a:r>
            <a:r>
              <a:rPr lang="en-US" altLang="zh-CN" sz="2800" b="1" smtClean="0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2</a:t>
            </a:r>
            <a:r>
              <a:rPr lang="zh-CN" altLang="en-US" sz="2800" b="1" smtClean="0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、使用</a:t>
            </a:r>
            <a:r>
              <a:rPr lang="pt-BR" altLang="zh-CN" sz="2800" b="1" smtClean="0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T-SQL</a:t>
            </a:r>
            <a:r>
              <a:rPr lang="zh-CN" altLang="pt-BR" sz="2800" b="1" smtClean="0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语句</a:t>
            </a:r>
            <a:endParaRPr lang="zh-CN" altLang="en-US" sz="2800" b="1" smtClean="0">
              <a:solidFill>
                <a:srgbClr val="660033"/>
              </a:solidFill>
              <a:latin typeface="黑体" panose="02010600030101010101" pitchFamily="2" charset="-122"/>
              <a:ea typeface="黑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657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806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679" name="Rectangle 15"/>
          <p:cNvSpPr>
            <a:spLocks noChangeArrowheads="1"/>
          </p:cNvSpPr>
          <p:nvPr/>
        </p:nvSpPr>
        <p:spPr bwMode="auto">
          <a:xfrm>
            <a:off x="179388" y="188913"/>
            <a:ext cx="8207375" cy="6477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altLang="zh-CN" sz="2800" b="1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</a:rPr>
              <a:t>  </a:t>
            </a:r>
            <a:r>
              <a:rPr lang="zh-CN" altLang="en-US" sz="2800" b="1" smtClean="0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语句格式：</a:t>
            </a:r>
            <a:endParaRPr lang="zh-CN" altLang="en-US" sz="2800" b="1" smtClean="0">
              <a:latin typeface="Tahoma" panose="020B0604030504040204" pitchFamily="34" charset="0"/>
            </a:endParaRPr>
          </a:p>
        </p:txBody>
      </p:sp>
      <p:sp>
        <p:nvSpPr>
          <p:cNvPr id="90115" name="Text Box 16"/>
          <p:cNvSpPr txBox="1"/>
          <p:nvPr/>
        </p:nvSpPr>
        <p:spPr>
          <a:xfrm>
            <a:off x="192088" y="1125538"/>
            <a:ext cx="8713787" cy="5219700"/>
          </a:xfrm>
          <a:prstGeom prst="rect">
            <a:avLst/>
          </a:prstGeom>
          <a:gradFill rotWithShape="1">
            <a:gsLst>
              <a:gs pos="0">
                <a:srgbClr val="C9EAFF"/>
              </a:gs>
              <a:gs pos="50000">
                <a:srgbClr val="FFFFFF"/>
              </a:gs>
              <a:gs pos="100000">
                <a:srgbClr val="C9EAFF"/>
              </a:gs>
            </a:gsLst>
            <a:lin ang="5400000" scaled="1"/>
            <a:tileRect/>
          </a:gradFill>
          <a:ln w="9525">
            <a:noFill/>
          </a:ln>
          <a:effectLst>
            <a:outerShdw dist="35921" dir="2699999" algn="ctr" rotWithShape="0">
              <a:srgbClr val="808080"/>
            </a:outerShdw>
          </a:effectLst>
        </p:spPr>
        <p:txBody>
          <a:bodyPr>
            <a:spAutoFit/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•"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5pPr>
          </a:lstStyle>
          <a:p>
            <a:pPr marL="0" indent="0" eaLnBrk="1" hangingPunct="1">
              <a:spcBef>
                <a:spcPct val="0"/>
              </a:spcBef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sz="2400" noProof="1">
                <a:latin typeface="Arial" panose="020B0604020202020204" pitchFamily="34" charset="0"/>
              </a:rPr>
              <a:t> </a:t>
            </a:r>
            <a:r>
              <a:rPr lang="en-US" altLang="zh-CN" noProof="1">
                <a:solidFill>
                  <a:srgbClr val="0000FF"/>
                </a:solidFill>
                <a:latin typeface="Arial" panose="020B0604020202020204" pitchFamily="34" charset="0"/>
              </a:rPr>
              <a:t>CREATE </a:t>
            </a:r>
            <a:r>
              <a:rPr lang="en-US" altLang="zh-CN" sz="1800" noProof="1">
                <a:solidFill>
                  <a:srgbClr val="0000FF"/>
                </a:solidFill>
                <a:latin typeface="Arial" panose="020B0604020202020204" pitchFamily="34" charset="0"/>
              </a:rPr>
              <a:t> </a:t>
            </a:r>
            <a:r>
              <a:rPr lang="en-US" altLang="zh-CN" noProof="1">
                <a:solidFill>
                  <a:srgbClr val="0000FF"/>
                </a:solidFill>
                <a:latin typeface="Arial" panose="020B0604020202020204" pitchFamily="34" charset="0"/>
              </a:rPr>
              <a:t>PROC</a:t>
            </a:r>
            <a:r>
              <a:rPr lang="en-US" altLang="zh-CN" noProof="1">
                <a:solidFill>
                  <a:srgbClr val="CC0000"/>
                </a:solidFill>
                <a:latin typeface="Arial" panose="020B0604020202020204" pitchFamily="34" charset="0"/>
              </a:rPr>
              <a:t>[</a:t>
            </a:r>
            <a:r>
              <a:rPr lang="en-US" altLang="zh-CN" noProof="1">
                <a:solidFill>
                  <a:srgbClr val="0000FF"/>
                </a:solidFill>
                <a:latin typeface="Arial" panose="020B0604020202020204" pitchFamily="34" charset="0"/>
              </a:rPr>
              <a:t>EDURE</a:t>
            </a:r>
            <a:r>
              <a:rPr lang="en-US" altLang="zh-CN" noProof="1">
                <a:solidFill>
                  <a:srgbClr val="CC0000"/>
                </a:solidFill>
                <a:latin typeface="Arial" panose="020B0604020202020204" pitchFamily="34" charset="0"/>
              </a:rPr>
              <a:t>]</a:t>
            </a:r>
            <a:r>
              <a:rPr lang="en-US" altLang="zh-CN" noProof="1">
                <a:latin typeface="Arial" panose="020B0604020202020204" pitchFamily="34" charset="0"/>
              </a:rPr>
              <a:t> [OWNER.]</a:t>
            </a:r>
          </a:p>
          <a:p>
            <a:pPr marL="0" indent="0" eaLnBrk="1" hangingPunct="1">
              <a:spcBef>
                <a:spcPct val="0"/>
              </a:spcBef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noProof="1">
                <a:latin typeface="Arial" panose="020B0604020202020204" pitchFamily="34" charset="0"/>
              </a:rPr>
              <a:t>                                     </a:t>
            </a:r>
            <a:r>
              <a:rPr lang="en-US" altLang="zh-CN" noProof="1">
                <a:solidFill>
                  <a:srgbClr val="0000FF"/>
                </a:solidFill>
                <a:latin typeface="Arial" panose="020B0604020202020204" pitchFamily="34" charset="0"/>
              </a:rPr>
              <a:t> procedure_name </a:t>
            </a:r>
            <a:r>
              <a:rPr lang="en-US" altLang="zh-CN" noProof="1">
                <a:latin typeface="Arial" panose="020B0604020202020204" pitchFamily="34" charset="0"/>
              </a:rPr>
              <a:t>[; number ]</a:t>
            </a:r>
          </a:p>
          <a:p>
            <a:pPr marL="0" indent="0" eaLnBrk="1" hangingPunct="1">
              <a:spcBef>
                <a:spcPct val="0"/>
              </a:spcBef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noProof="1">
                <a:latin typeface="Arial" panose="020B0604020202020204" pitchFamily="34" charset="0"/>
              </a:rPr>
              <a:t>   [{@parameter data_type }</a:t>
            </a:r>
          </a:p>
          <a:p>
            <a:pPr marL="0" indent="0" eaLnBrk="1" hangingPunct="1">
              <a:spcBef>
                <a:spcPct val="0"/>
              </a:spcBef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noProof="1">
                <a:latin typeface="Arial" panose="020B0604020202020204" pitchFamily="34" charset="0"/>
              </a:rPr>
              <a:t>   [VARYING] [=default] [OUTPUT] ] [, ... n ] </a:t>
            </a:r>
          </a:p>
          <a:p>
            <a:pPr marL="0" indent="0" eaLnBrk="1" hangingPunct="1">
              <a:spcBef>
                <a:spcPct val="0"/>
              </a:spcBef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noProof="1">
                <a:latin typeface="Arial" panose="020B0604020202020204" pitchFamily="34" charset="0"/>
              </a:rPr>
              <a:t>   [WITH</a:t>
            </a:r>
          </a:p>
          <a:p>
            <a:pPr marL="0" indent="0" eaLnBrk="1" hangingPunct="1">
              <a:spcBef>
                <a:spcPct val="0"/>
              </a:spcBef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noProof="1">
                <a:latin typeface="Arial" panose="020B0604020202020204" pitchFamily="34" charset="0"/>
              </a:rPr>
              <a:t>      { RECOMPILE | ENCRYPTION | RECOMPILE,     </a:t>
            </a:r>
          </a:p>
          <a:p>
            <a:pPr marL="0" indent="0" eaLnBrk="1" hangingPunct="1">
              <a:spcBef>
                <a:spcPct val="0"/>
              </a:spcBef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noProof="1">
                <a:latin typeface="Arial" panose="020B0604020202020204" pitchFamily="34" charset="0"/>
              </a:rPr>
              <a:t>                                                           ENCRYPTION } ] </a:t>
            </a:r>
          </a:p>
          <a:p>
            <a:pPr marL="0" indent="0" eaLnBrk="1" hangingPunct="1">
              <a:spcBef>
                <a:spcPct val="0"/>
              </a:spcBef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noProof="1">
                <a:latin typeface="Arial" panose="020B0604020202020204" pitchFamily="34" charset="0"/>
              </a:rPr>
              <a:t>   [ FOR REPLICATION ] </a:t>
            </a:r>
          </a:p>
          <a:p>
            <a:pPr marL="0" indent="0" eaLnBrk="1" hangingPunct="1">
              <a:spcBef>
                <a:spcPct val="0"/>
              </a:spcBef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noProof="1">
                <a:latin typeface="Arial" panose="020B0604020202020204" pitchFamily="34" charset="0"/>
              </a:rPr>
              <a:t>   </a:t>
            </a:r>
            <a:r>
              <a:rPr lang="en-US" altLang="zh-CN" noProof="1">
                <a:solidFill>
                  <a:srgbClr val="0000FF"/>
                </a:solidFill>
                <a:latin typeface="Arial" panose="020B0604020202020204" pitchFamily="34" charset="0"/>
              </a:rPr>
              <a:t>AS sql_statement</a:t>
            </a:r>
            <a:r>
              <a:rPr lang="en-US" altLang="zh-CN" noProof="1">
                <a:latin typeface="Arial" panose="020B0604020202020204" pitchFamily="34" charset="0"/>
              </a:rPr>
              <a:t> [;] [, ... n ]</a:t>
            </a:r>
          </a:p>
          <a:p>
            <a:pPr marL="0" indent="0" eaLnBrk="1" hangingPunct="1">
              <a:spcBef>
                <a:spcPct val="0"/>
              </a:spcBef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noProof="1">
                <a:latin typeface="Arial" panose="020B0604020202020204" pitchFamily="34" charset="0"/>
              </a:rPr>
              <a:t>   [;] </a:t>
            </a:r>
          </a:p>
        </p:txBody>
      </p:sp>
      <p:sp>
        <p:nvSpPr>
          <p:cNvPr id="88072" name="Rectangle 8" descr="Large confetti"/>
          <p:cNvSpPr/>
          <p:nvPr/>
        </p:nvSpPr>
        <p:spPr>
          <a:xfrm>
            <a:off x="2484438" y="2708275"/>
            <a:ext cx="1727200" cy="576263"/>
          </a:xfrm>
          <a:prstGeom prst="rect">
            <a:avLst/>
          </a:prstGeom>
          <a:noFill/>
          <a:ln w="57150" cap="sq" cmpd="sng">
            <a:solidFill>
              <a:srgbClr val="CC0000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•"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5pPr>
          </a:lstStyle>
          <a:p>
            <a:pPr marL="0" indent="0" eaLnBrk="1" hangingPunct="1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Font typeface="Wingdings" panose="05000000000000000000" pitchFamily="2" charset="2"/>
              <a:buNone/>
            </a:pPr>
            <a:endParaRPr lang="zh-CN" altLang="en-US" sz="1800" b="0" noProof="1">
              <a:latin typeface="Arial" panose="020B0604020202020204" pitchFamily="34" charset="0"/>
            </a:endParaRPr>
          </a:p>
        </p:txBody>
      </p:sp>
      <p:sp>
        <p:nvSpPr>
          <p:cNvPr id="88073" name="AutoShape 9"/>
          <p:cNvSpPr>
            <a:spLocks noChangeArrowheads="1"/>
          </p:cNvSpPr>
          <p:nvPr/>
        </p:nvSpPr>
        <p:spPr bwMode="auto">
          <a:xfrm>
            <a:off x="3563938" y="3789363"/>
            <a:ext cx="4537075" cy="2663825"/>
          </a:xfrm>
          <a:prstGeom prst="wedgeRoundRectCallout">
            <a:avLst>
              <a:gd name="adj1" fmla="val -41810"/>
              <a:gd name="adj2" fmla="val -63051"/>
              <a:gd name="adj3" fmla="val 16667"/>
            </a:avLst>
          </a:prstGeom>
          <a:gradFill rotWithShape="1">
            <a:gsLst>
              <a:gs pos="0">
                <a:srgbClr val="FFE1FF"/>
              </a:gs>
              <a:gs pos="50000">
                <a:schemeClr val="bg1"/>
              </a:gs>
              <a:gs pos="100000">
                <a:srgbClr val="FFE1FF"/>
              </a:gs>
            </a:gsLst>
            <a:lin ang="5400000" scaled="1"/>
          </a:gradFill>
          <a:ln w="12700" cap="sq">
            <a:solidFill>
              <a:srgbClr val="C0C0C0"/>
            </a:solidFill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tx1"/>
            </a:outerShdw>
          </a:effectLst>
        </p:spPr>
        <p:txBody>
          <a:bodyPr anchor="ctr"/>
          <a:lstStyle/>
          <a:p>
            <a:pPr>
              <a:lnSpc>
                <a:spcPct val="115000"/>
              </a:lnSpc>
              <a:buFontTx/>
              <a:buNone/>
              <a:defRPr/>
            </a:pPr>
            <a:r>
              <a:rPr lang="zh-CN" altLang="en-US" sz="2400" b="1"/>
              <a:t>      指定存储过程输入参数的默认值，默认值必须是常量或</a:t>
            </a:r>
            <a:r>
              <a:rPr lang="en-US" altLang="zh-CN" sz="2400" b="1"/>
              <a:t>NULL</a:t>
            </a:r>
            <a:r>
              <a:rPr lang="zh-CN" altLang="en-US" sz="2400" b="1"/>
              <a:t>，默认值中可以包含通配符，如果定义了默认值，执行存储过程时根据情况可不提供实参。</a:t>
            </a:r>
          </a:p>
        </p:txBody>
      </p:sp>
      <p:sp>
        <p:nvSpPr>
          <p:cNvPr id="88074" name="Rectangle 10" descr="Large confetti"/>
          <p:cNvSpPr/>
          <p:nvPr/>
        </p:nvSpPr>
        <p:spPr>
          <a:xfrm>
            <a:off x="4211638" y="2708275"/>
            <a:ext cx="1727200" cy="576263"/>
          </a:xfrm>
          <a:prstGeom prst="rect">
            <a:avLst/>
          </a:prstGeom>
          <a:noFill/>
          <a:ln w="57150" cap="sq" cmpd="sng">
            <a:solidFill>
              <a:srgbClr val="CC0000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•"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5pPr>
          </a:lstStyle>
          <a:p>
            <a:pPr marL="0" indent="0" eaLnBrk="1" hangingPunct="1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Font typeface="Wingdings" panose="05000000000000000000" pitchFamily="2" charset="2"/>
              <a:buNone/>
            </a:pPr>
            <a:endParaRPr lang="zh-CN" altLang="en-US" sz="1800" b="0" noProof="1">
              <a:latin typeface="Arial" panose="020B0604020202020204" pitchFamily="34" charset="0"/>
            </a:endParaRPr>
          </a:p>
        </p:txBody>
      </p:sp>
      <p:sp>
        <p:nvSpPr>
          <p:cNvPr id="88075" name="AutoShape 11"/>
          <p:cNvSpPr>
            <a:spLocks noChangeArrowheads="1"/>
          </p:cNvSpPr>
          <p:nvPr/>
        </p:nvSpPr>
        <p:spPr bwMode="auto">
          <a:xfrm>
            <a:off x="4138613" y="3716338"/>
            <a:ext cx="4537075" cy="2663825"/>
          </a:xfrm>
          <a:prstGeom prst="wedgeRoundRectCallout">
            <a:avLst>
              <a:gd name="adj1" fmla="val -41810"/>
              <a:gd name="adj2" fmla="val -63051"/>
              <a:gd name="adj3" fmla="val 16667"/>
            </a:avLst>
          </a:prstGeom>
          <a:gradFill rotWithShape="1">
            <a:gsLst>
              <a:gs pos="0">
                <a:srgbClr val="FFE1FF"/>
              </a:gs>
              <a:gs pos="50000">
                <a:schemeClr val="bg1"/>
              </a:gs>
              <a:gs pos="100000">
                <a:srgbClr val="FFE1FF"/>
              </a:gs>
            </a:gsLst>
            <a:lin ang="5400000" scaled="1"/>
          </a:gradFill>
          <a:ln w="12700" cap="sq">
            <a:solidFill>
              <a:srgbClr val="C0C0C0"/>
            </a:solidFill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tx1"/>
            </a:outerShdw>
          </a:effectLst>
        </p:spPr>
        <p:txBody>
          <a:bodyPr anchor="ctr"/>
          <a:lstStyle/>
          <a:p>
            <a:pPr>
              <a:lnSpc>
                <a:spcPct val="115000"/>
              </a:lnSpc>
              <a:buFontTx/>
              <a:buNone/>
              <a:defRPr/>
            </a:pPr>
            <a:r>
              <a:rPr lang="zh-CN" altLang="en-US" sz="2400" b="1"/>
              <a:t>      表示该指定的参数是一个输出参数，即从存储过程返回信息。如果一个输出参数的类型为</a:t>
            </a:r>
            <a:r>
              <a:rPr lang="en-US" altLang="zh-CN" sz="2400" b="1"/>
              <a:t>cursor</a:t>
            </a:r>
            <a:r>
              <a:rPr lang="zh-CN" altLang="en-US" sz="2400" b="1"/>
              <a:t>，并且结果集会动态变化，则使用</a:t>
            </a:r>
            <a:r>
              <a:rPr lang="en-US" altLang="zh-CN" sz="2400" b="1"/>
              <a:t>VARYING</a:t>
            </a:r>
            <a:r>
              <a:rPr lang="zh-CN" altLang="en-US" sz="2400" b="1"/>
              <a:t>指明输出参数的内容可以变化。</a:t>
            </a:r>
          </a:p>
        </p:txBody>
      </p:sp>
    </p:spTree>
    <p:extLst>
      <p:ext uri="{BB962C8B-B14F-4D97-AF65-F5344CB8AC3E}">
        <p14:creationId xmlns:p14="http://schemas.microsoft.com/office/powerpoint/2010/main" val="81813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8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8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880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880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8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8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88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88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72" grpId="0" animBg="1"/>
      <p:bldP spid="88072" grpId="1" animBg="1"/>
      <p:bldP spid="88073" grpId="0" animBg="1"/>
      <p:bldP spid="88073" grpId="1" animBg="1"/>
      <p:bldP spid="88074" grpId="0" animBg="1"/>
      <p:bldP spid="88074" grpId="1" animBg="1"/>
      <p:bldP spid="88075" grpId="0" animBg="1"/>
      <p:bldP spid="88075" grpId="1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679" name="Rectangle 15"/>
          <p:cNvSpPr>
            <a:spLocks noChangeArrowheads="1"/>
          </p:cNvSpPr>
          <p:nvPr/>
        </p:nvSpPr>
        <p:spPr bwMode="auto">
          <a:xfrm>
            <a:off x="-106363" y="333375"/>
            <a:ext cx="7918451" cy="6477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9pPr>
          </a:lstStyle>
          <a:p>
            <a:pPr lvl="1" eaLnBrk="1" hangingPunct="1">
              <a:lnSpc>
                <a:spcPct val="120000"/>
              </a:lnSpc>
              <a:spcBef>
                <a:spcPct val="20000"/>
              </a:spcBef>
              <a:buClr>
                <a:srgbClr val="0066FF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b="1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</a:rPr>
              <a:t>  </a:t>
            </a:r>
            <a:r>
              <a:rPr lang="zh-CN" altLang="en-US" sz="2800" b="1" smtClean="0">
                <a:solidFill>
                  <a:srgbClr val="0000FF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输出参数：</a:t>
            </a:r>
            <a:r>
              <a:rPr lang="zh-CN" altLang="en-US" sz="2800" b="1" smtClean="0">
                <a:latin typeface="黑体" panose="02010600030101010101" pitchFamily="2" charset="-122"/>
                <a:ea typeface="黑体" panose="02010600030101010101" pitchFamily="2" charset="-122"/>
              </a:rPr>
              <a:t>以</a:t>
            </a:r>
            <a:r>
              <a:rPr lang="en-US" altLang="zh-CN" sz="2800" b="1" smtClean="0">
                <a:solidFill>
                  <a:srgbClr val="CC000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OUTPUT</a:t>
            </a:r>
            <a:r>
              <a:rPr lang="zh-CN" altLang="en-US" sz="2800" b="1" smtClean="0">
                <a:latin typeface="黑体" panose="02010600030101010101" pitchFamily="2" charset="-122"/>
                <a:ea typeface="黑体" panose="02010600030101010101" pitchFamily="2" charset="-122"/>
              </a:rPr>
              <a:t>关键字指定的变量</a:t>
            </a:r>
            <a:endParaRPr lang="zh-CN" altLang="en-US" sz="2800" b="1" smtClean="0">
              <a:latin typeface="Tahoma" panose="020B0604030504040204" pitchFamily="34" charset="0"/>
            </a:endParaRPr>
          </a:p>
        </p:txBody>
      </p:sp>
      <p:sp>
        <p:nvSpPr>
          <p:cNvPr id="174085" name="Text Box 5" descr="Large confetti"/>
          <p:cNvSpPr txBox="1"/>
          <p:nvPr/>
        </p:nvSpPr>
        <p:spPr>
          <a:xfrm>
            <a:off x="611188" y="1125538"/>
            <a:ext cx="8135937" cy="1878012"/>
          </a:xfrm>
          <a:prstGeom prst="rect">
            <a:avLst/>
          </a:prstGeom>
          <a:noFill/>
          <a:ln w="12700">
            <a:noFill/>
          </a:ln>
          <a:effectLst>
            <a:outerShdw dist="17961" dir="2699999" algn="ctr" rotWithShape="0">
              <a:schemeClr val="tx1"/>
            </a:outerShdw>
          </a:effectLst>
        </p:spPr>
        <p:txBody>
          <a:bodyPr>
            <a:spAutoFit/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•"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5pPr>
          </a:lstStyle>
          <a:p>
            <a:pPr marL="0" indent="0" eaLnBrk="1" hangingPunct="1">
              <a:lnSpc>
                <a:spcPct val="100000"/>
              </a:lnSpc>
              <a:spcBef>
                <a:spcPct val="50000"/>
              </a:spcBef>
              <a:buClr>
                <a:srgbClr val="339933"/>
              </a:buClr>
              <a:buFont typeface="Wingdings" panose="05000000000000000000" pitchFamily="2" charset="2"/>
              <a:buChar char="u"/>
            </a:pPr>
            <a:r>
              <a:rPr lang="zh-CN" altLang="en-US" sz="2600" noProof="1">
                <a:latin typeface="Arial" panose="020B0604020202020204" pitchFamily="34" charset="0"/>
              </a:rPr>
              <a:t> 存储过程通过输出参数向调用它的过程或客户端返回信息。</a:t>
            </a:r>
          </a:p>
          <a:p>
            <a:pPr marL="0" indent="0" eaLnBrk="1" hangingPunct="1">
              <a:lnSpc>
                <a:spcPct val="100000"/>
              </a:lnSpc>
              <a:spcBef>
                <a:spcPct val="50000"/>
              </a:spcBef>
              <a:buClr>
                <a:srgbClr val="339933"/>
              </a:buClr>
              <a:buFont typeface="Wingdings" panose="05000000000000000000" pitchFamily="2" charset="2"/>
              <a:buChar char="u"/>
            </a:pPr>
            <a:r>
              <a:rPr lang="zh-CN" altLang="en-US" sz="2600" noProof="1">
                <a:latin typeface="Arial" panose="020B0604020202020204" pitchFamily="34" charset="0"/>
              </a:rPr>
              <a:t> 通过输出参数，存储过程的运行结果得到保留，即使存储过程运行结束。</a:t>
            </a:r>
          </a:p>
        </p:txBody>
      </p:sp>
      <p:sp>
        <p:nvSpPr>
          <p:cNvPr id="2" name="Rectangle 15"/>
          <p:cNvSpPr>
            <a:spLocks noChangeArrowheads="1"/>
          </p:cNvSpPr>
          <p:nvPr/>
        </p:nvSpPr>
        <p:spPr bwMode="auto">
          <a:xfrm>
            <a:off x="-36513" y="3141663"/>
            <a:ext cx="3744913" cy="6477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9pPr>
          </a:lstStyle>
          <a:p>
            <a:pPr lvl="1" eaLnBrk="1" hangingPunct="1">
              <a:lnSpc>
                <a:spcPct val="120000"/>
              </a:lnSpc>
              <a:spcBef>
                <a:spcPct val="20000"/>
              </a:spcBef>
              <a:buClr>
                <a:srgbClr val="0066FF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b="1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</a:rPr>
              <a:t> </a:t>
            </a:r>
            <a:r>
              <a:rPr lang="zh-CN" altLang="en-US" sz="2800" b="1" smtClean="0">
                <a:solidFill>
                  <a:srgbClr val="0000FF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输出参数特性：</a:t>
            </a:r>
            <a:endParaRPr lang="zh-CN" altLang="en-US" sz="2800" b="1" smtClean="0">
              <a:solidFill>
                <a:srgbClr val="0000FF"/>
              </a:solidFill>
              <a:latin typeface="Tahoma" panose="020B0604030504040204" pitchFamily="34" charset="0"/>
            </a:endParaRPr>
          </a:p>
        </p:txBody>
      </p:sp>
      <p:sp>
        <p:nvSpPr>
          <p:cNvPr id="174087" name="Text Box 7" descr="Large confetti"/>
          <p:cNvSpPr txBox="1"/>
          <p:nvPr/>
        </p:nvSpPr>
        <p:spPr>
          <a:xfrm>
            <a:off x="612775" y="3856038"/>
            <a:ext cx="8135938" cy="2076450"/>
          </a:xfrm>
          <a:prstGeom prst="rect">
            <a:avLst/>
          </a:prstGeom>
          <a:noFill/>
          <a:ln w="12700">
            <a:noFill/>
          </a:ln>
          <a:effectLst>
            <a:outerShdw dist="17961" dir="2699999" algn="ctr" rotWithShape="0">
              <a:schemeClr val="tx1"/>
            </a:outerShdw>
          </a:effectLst>
        </p:spPr>
        <p:txBody>
          <a:bodyPr>
            <a:spAutoFit/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•"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5pPr>
          </a:lstStyle>
          <a:p>
            <a:pPr marL="0" indent="0" eaLnBrk="1" hangingPunct="1">
              <a:lnSpc>
                <a:spcPct val="100000"/>
              </a:lnSpc>
              <a:spcBef>
                <a:spcPct val="50000"/>
              </a:spcBef>
              <a:buClr>
                <a:srgbClr val="339933"/>
              </a:buClr>
              <a:buFont typeface="Wingdings" panose="05000000000000000000" pitchFamily="2" charset="2"/>
              <a:buChar char="u"/>
            </a:pPr>
            <a:r>
              <a:rPr lang="zh-CN" altLang="en-US" sz="2600" noProof="1">
                <a:latin typeface="Arial" panose="020B0604020202020204" pitchFamily="34" charset="0"/>
              </a:rPr>
              <a:t> 调用语句必须包含一个变量且声明为</a:t>
            </a:r>
            <a:r>
              <a:rPr lang="en-US" altLang="zh-CN" sz="2600" noProof="1">
                <a:latin typeface="Arial" panose="020B0604020202020204" pitchFamily="34" charset="0"/>
              </a:rPr>
              <a:t>OUTPUT</a:t>
            </a:r>
            <a:r>
              <a:rPr lang="zh-CN" altLang="en-US" sz="2600" noProof="1">
                <a:latin typeface="Arial" panose="020B0604020202020204" pitchFamily="34" charset="0"/>
              </a:rPr>
              <a:t>，接受返回值。</a:t>
            </a:r>
          </a:p>
          <a:p>
            <a:pPr marL="0" indent="0" eaLnBrk="1" hangingPunct="1">
              <a:lnSpc>
                <a:spcPct val="100000"/>
              </a:lnSpc>
              <a:spcBef>
                <a:spcPct val="50000"/>
              </a:spcBef>
              <a:buClr>
                <a:srgbClr val="339933"/>
              </a:buClr>
              <a:buFont typeface="Wingdings" panose="05000000000000000000" pitchFamily="2" charset="2"/>
              <a:buChar char="u"/>
            </a:pPr>
            <a:r>
              <a:rPr lang="zh-CN" altLang="en-US" sz="2600" noProof="1">
                <a:latin typeface="Arial" panose="020B0604020202020204" pitchFamily="34" charset="0"/>
              </a:rPr>
              <a:t> 该变量可在随后的</a:t>
            </a:r>
            <a:r>
              <a:rPr lang="en-US" altLang="zh-CN" sz="2600" noProof="1">
                <a:latin typeface="Arial" panose="020B0604020202020204" pitchFamily="34" charset="0"/>
              </a:rPr>
              <a:t>T-SQL</a:t>
            </a:r>
            <a:r>
              <a:rPr lang="zh-CN" altLang="en-US" sz="2600" noProof="1">
                <a:latin typeface="Arial" panose="020B0604020202020204" pitchFamily="34" charset="0"/>
              </a:rPr>
              <a:t>语句中使用。</a:t>
            </a:r>
          </a:p>
          <a:p>
            <a:pPr marL="0" indent="0" eaLnBrk="1" hangingPunct="1">
              <a:lnSpc>
                <a:spcPct val="100000"/>
              </a:lnSpc>
              <a:spcBef>
                <a:spcPct val="50000"/>
              </a:spcBef>
              <a:buClr>
                <a:srgbClr val="339933"/>
              </a:buClr>
              <a:buFont typeface="Wingdings" panose="05000000000000000000" pitchFamily="2" charset="2"/>
              <a:buChar char="u"/>
            </a:pPr>
            <a:r>
              <a:rPr lang="zh-CN" altLang="en-US" sz="2600" noProof="1">
                <a:latin typeface="Arial" panose="020B0604020202020204" pitchFamily="34" charset="0"/>
              </a:rPr>
              <a:t> 输出参数不能用于传递常数。  </a:t>
            </a:r>
          </a:p>
        </p:txBody>
      </p:sp>
    </p:spTree>
    <p:extLst>
      <p:ext uri="{BB962C8B-B14F-4D97-AF65-F5344CB8AC3E}">
        <p14:creationId xmlns:p14="http://schemas.microsoft.com/office/powerpoint/2010/main" val="239848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81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40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40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40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40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40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679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8595618" cy="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1890713"/>
            <a:ext cx="8551863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095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4" name="Rectangle 14"/>
          <p:cNvSpPr>
            <a:spLocks noChangeArrowheads="1"/>
          </p:cNvSpPr>
          <p:nvPr/>
        </p:nvSpPr>
        <p:spPr bwMode="auto">
          <a:xfrm>
            <a:off x="1150938" y="214313"/>
            <a:ext cx="7793037" cy="622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>
              <a:buFontTx/>
              <a:buNone/>
              <a:defRPr/>
            </a:pPr>
            <a:r>
              <a:rPr lang="zh-CN" altLang="en-US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幼圆" panose="02010509060101010101" pitchFamily="49" charset="-122"/>
              </a:rPr>
              <a:t>二、创建存储过程</a:t>
            </a:r>
          </a:p>
        </p:txBody>
      </p:sp>
      <p:sp>
        <p:nvSpPr>
          <p:cNvPr id="880655" name="Rectangle 15"/>
          <p:cNvSpPr>
            <a:spLocks noChangeArrowheads="1"/>
          </p:cNvSpPr>
          <p:nvPr/>
        </p:nvSpPr>
        <p:spPr bwMode="auto">
          <a:xfrm>
            <a:off x="396875" y="1330325"/>
            <a:ext cx="8207375" cy="51943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altLang="zh-CN" sz="2800" b="1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</a:rPr>
              <a:t>    </a:t>
            </a:r>
            <a:r>
              <a:rPr lang="en-US" altLang="zh-CN" sz="2800" b="1" smtClean="0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1</a:t>
            </a:r>
            <a:r>
              <a:rPr lang="zh-CN" altLang="en-US" sz="2800" b="1" smtClean="0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、</a:t>
            </a:r>
            <a:r>
              <a:rPr lang="zh-CN" altLang="pt-BR" sz="2800" b="1" smtClean="0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使用</a:t>
            </a:r>
            <a:r>
              <a:rPr lang="en-US" altLang="zh-CN" sz="2800" b="1" smtClean="0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SQL Server Management Studio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2800" b="1" smtClean="0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    </a:t>
            </a:r>
            <a:r>
              <a:rPr lang="en-US" altLang="zh-CN" sz="2800" b="1" smtClean="0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2</a:t>
            </a:r>
            <a:r>
              <a:rPr lang="zh-CN" altLang="en-US" sz="2800" b="1" smtClean="0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、使用</a:t>
            </a:r>
            <a:r>
              <a:rPr lang="pt-BR" altLang="zh-CN" sz="2800" b="1" smtClean="0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T-SQL</a:t>
            </a:r>
            <a:r>
              <a:rPr lang="zh-CN" altLang="pt-BR" sz="2800" b="1" smtClean="0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语句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pt-BR" sz="2800" b="1" smtClean="0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     </a:t>
            </a:r>
            <a:r>
              <a:rPr lang="zh-CN" altLang="pt-BR" sz="2800" b="1" smtClean="0">
                <a:latin typeface="黑体" panose="02010600030101010101" pitchFamily="2" charset="-122"/>
                <a:ea typeface="黑体" panose="02010600030101010101" pitchFamily="2" charset="-122"/>
              </a:rPr>
              <a:t>几点说明：</a:t>
            </a:r>
          </a:p>
          <a:p>
            <a:pPr lvl="2" eaLnBrk="1" hangingPunct="1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b="1" smtClean="0">
                <a:latin typeface="黑体" panose="02010600030101010101" pitchFamily="2" charset="-122"/>
                <a:ea typeface="黑体" panose="02010600030101010101" pitchFamily="2" charset="-122"/>
              </a:rPr>
              <a:t> </a:t>
            </a:r>
            <a:r>
              <a:rPr lang="zh-CN" altLang="en-US" sz="2400" b="1" smtClean="0">
                <a:latin typeface="楷体_GB2312" panose="02010609030101010101" pitchFamily="49" charset="-122"/>
              </a:rPr>
              <a:t>只能在当前数据库内创建存储过程，除了临时存储过程。</a:t>
            </a:r>
          </a:p>
          <a:p>
            <a:pPr lvl="2" eaLnBrk="1" hangingPunct="1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b="1" smtClean="0">
                <a:latin typeface="楷体_GB2312" panose="02010609030101010101" pitchFamily="49" charset="-122"/>
              </a:rPr>
              <a:t> 存储过程可以引用表、视图、用户定义函数、其他存储过程以及临时表。</a:t>
            </a:r>
          </a:p>
          <a:p>
            <a:pPr lvl="2" eaLnBrk="1" hangingPunct="1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b="1" smtClean="0">
                <a:latin typeface="楷体_GB2312" panose="02010609030101010101" pitchFamily="49" charset="-122"/>
              </a:rPr>
              <a:t> 存储过程的最大大小依赖于可用内存（</a:t>
            </a:r>
            <a:r>
              <a:rPr lang="en-US" altLang="zh-CN" sz="2400" b="1" smtClean="0">
                <a:latin typeface="楷体_GB2312" panose="02010609030101010101" pitchFamily="49" charset="-122"/>
              </a:rPr>
              <a:t>128MB)</a:t>
            </a:r>
            <a:r>
              <a:rPr lang="zh-CN" altLang="en-US" sz="2400" b="1" smtClean="0">
                <a:latin typeface="楷体_GB2312" panose="02010609030101010101" pitchFamily="49" charset="-122"/>
              </a:rPr>
              <a:t>。</a:t>
            </a:r>
          </a:p>
          <a:p>
            <a:pPr lvl="2" eaLnBrk="1" hangingPunct="1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/>
            </a:pPr>
            <a:r>
              <a:rPr lang="zh-CN" altLang="pt-BR" sz="2400" b="1" smtClean="0">
                <a:latin typeface="楷体_GB2312" panose="02010609030101010101" pitchFamily="49" charset="-122"/>
              </a:rPr>
              <a:t> 在存储过程创建后，存储过程的名称存放在</a:t>
            </a:r>
            <a:r>
              <a:rPr lang="pt-BR" altLang="zh-CN" sz="2400" b="1" smtClean="0">
                <a:solidFill>
                  <a:srgbClr val="0000FF"/>
                </a:solidFill>
                <a:latin typeface="楷体_GB2312" panose="02010609030101010101" pitchFamily="49" charset="-122"/>
              </a:rPr>
              <a:t>sysobject</a:t>
            </a:r>
            <a:r>
              <a:rPr lang="zh-CN" altLang="pt-BR" sz="2400" b="1" smtClean="0">
                <a:latin typeface="楷体_GB2312" panose="02010609030101010101" pitchFamily="49" charset="-122"/>
              </a:rPr>
              <a:t>表中，文本存放在</a:t>
            </a:r>
            <a:r>
              <a:rPr lang="pt-BR" altLang="zh-CN" sz="2400" b="1" smtClean="0">
                <a:solidFill>
                  <a:srgbClr val="0000FF"/>
                </a:solidFill>
                <a:latin typeface="楷体_GB2312" panose="02010609030101010101" pitchFamily="49" charset="-122"/>
              </a:rPr>
              <a:t>syscomments</a:t>
            </a:r>
            <a:r>
              <a:rPr lang="zh-CN" altLang="pt-BR" sz="2400" b="1" smtClean="0">
                <a:latin typeface="楷体_GB2312" panose="02010609030101010101" pitchFamily="49" charset="-122"/>
              </a:rPr>
              <a:t>表中。</a:t>
            </a:r>
            <a:endParaRPr lang="zh-CN" altLang="en-US" sz="2400" b="1" smtClean="0">
              <a:latin typeface="楷体_GB2312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530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806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806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806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806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806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750" name="Rectangle 14"/>
          <p:cNvSpPr>
            <a:spLocks noChangeArrowheads="1"/>
          </p:cNvSpPr>
          <p:nvPr/>
        </p:nvSpPr>
        <p:spPr bwMode="auto">
          <a:xfrm>
            <a:off x="1150938" y="214313"/>
            <a:ext cx="7793037" cy="622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>
              <a:buFontTx/>
              <a:buNone/>
              <a:defRPr/>
            </a:pPr>
            <a:r>
              <a:rPr lang="zh-CN" altLang="en-US" sz="36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幼圆" panose="02010509060101010101" pitchFamily="49" charset="-122"/>
              </a:rPr>
              <a:t>三、执行存储过程</a:t>
            </a:r>
          </a:p>
        </p:txBody>
      </p:sp>
      <p:sp>
        <p:nvSpPr>
          <p:cNvPr id="884751" name="Rectangle 15"/>
          <p:cNvSpPr>
            <a:spLocks noChangeArrowheads="1"/>
          </p:cNvSpPr>
          <p:nvPr/>
        </p:nvSpPr>
        <p:spPr bwMode="auto">
          <a:xfrm>
            <a:off x="468313" y="1196975"/>
            <a:ext cx="8207375" cy="6477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altLang="zh-CN" sz="2800" b="1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</a:rPr>
              <a:t>    </a:t>
            </a:r>
            <a:r>
              <a:rPr lang="zh-CN" altLang="en-US" sz="2800" b="1" smtClean="0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语句格式：</a:t>
            </a:r>
            <a:endParaRPr lang="zh-CN" altLang="en-US" sz="2800" b="1" smtClean="0">
              <a:latin typeface="Tahoma" panose="020B0604030504040204" pitchFamily="34" charset="0"/>
            </a:endParaRPr>
          </a:p>
        </p:txBody>
      </p:sp>
      <p:sp>
        <p:nvSpPr>
          <p:cNvPr id="93188" name="Text Box 16"/>
          <p:cNvSpPr txBox="1"/>
          <p:nvPr/>
        </p:nvSpPr>
        <p:spPr>
          <a:xfrm>
            <a:off x="192088" y="1916113"/>
            <a:ext cx="8713787" cy="3681412"/>
          </a:xfrm>
          <a:prstGeom prst="rect">
            <a:avLst/>
          </a:prstGeom>
          <a:gradFill rotWithShape="1">
            <a:gsLst>
              <a:gs pos="0">
                <a:srgbClr val="C9EAFF"/>
              </a:gs>
              <a:gs pos="50000">
                <a:srgbClr val="FFFFFF"/>
              </a:gs>
              <a:gs pos="100000">
                <a:srgbClr val="C9EAFF"/>
              </a:gs>
            </a:gsLst>
            <a:lin ang="5400000" scaled="1"/>
            <a:tileRect/>
          </a:gradFill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>
            <a:spAutoFit/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•"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5pPr>
          </a:lstStyle>
          <a:p>
            <a:pPr marL="0" indent="0" eaLnBrk="1" hangingPunct="1">
              <a:spcBef>
                <a:spcPct val="0"/>
              </a:spcBef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b="0" noProof="1">
                <a:latin typeface="Arial" panose="020B0604020202020204" pitchFamily="34" charset="0"/>
              </a:rPr>
              <a:t>[ </a:t>
            </a:r>
            <a:r>
              <a:rPr lang="en-US" altLang="zh-CN" b="0" noProof="1">
                <a:solidFill>
                  <a:srgbClr val="0000FF"/>
                </a:solidFill>
                <a:latin typeface="Arial" panose="020B0604020202020204" pitchFamily="34" charset="0"/>
              </a:rPr>
              <a:t>EXEC</a:t>
            </a:r>
            <a:r>
              <a:rPr lang="en-US" altLang="zh-CN" b="0" noProof="1">
                <a:solidFill>
                  <a:srgbClr val="CC0000"/>
                </a:solidFill>
                <a:latin typeface="Arial" panose="020B0604020202020204" pitchFamily="34" charset="0"/>
              </a:rPr>
              <a:t>[</a:t>
            </a:r>
            <a:r>
              <a:rPr lang="en-US" altLang="zh-CN" b="0" noProof="1">
                <a:solidFill>
                  <a:srgbClr val="0000FF"/>
                </a:solidFill>
                <a:latin typeface="Arial" panose="020B0604020202020204" pitchFamily="34" charset="0"/>
              </a:rPr>
              <a:t>UTE</a:t>
            </a:r>
            <a:r>
              <a:rPr lang="en-US" altLang="zh-CN" b="0" noProof="1">
                <a:solidFill>
                  <a:srgbClr val="CC0000"/>
                </a:solidFill>
                <a:latin typeface="Arial" panose="020B0604020202020204" pitchFamily="34" charset="0"/>
              </a:rPr>
              <a:t>]</a:t>
            </a:r>
            <a:r>
              <a:rPr lang="en-US" altLang="zh-CN" b="0" noProof="1">
                <a:latin typeface="Arial" panose="020B0604020202020204" pitchFamily="34" charset="0"/>
              </a:rPr>
              <a:t>]</a:t>
            </a:r>
          </a:p>
          <a:p>
            <a:pPr marL="0" indent="0" eaLnBrk="1" hangingPunct="1">
              <a:spcBef>
                <a:spcPct val="0"/>
              </a:spcBef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b="0" noProof="1">
                <a:latin typeface="Arial" panose="020B0604020202020204" pitchFamily="34" charset="0"/>
              </a:rPr>
              <a:t>  { [@return_status=]</a:t>
            </a:r>
          </a:p>
          <a:p>
            <a:pPr marL="0" indent="0" eaLnBrk="1" hangingPunct="1">
              <a:spcBef>
                <a:spcPct val="0"/>
              </a:spcBef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b="0" noProof="1">
                <a:latin typeface="Arial" panose="020B0604020202020204" pitchFamily="34" charset="0"/>
              </a:rPr>
              <a:t>    </a:t>
            </a:r>
            <a:r>
              <a:rPr lang="en-US" altLang="zh-CN" sz="2700" b="0" noProof="1">
                <a:solidFill>
                  <a:srgbClr val="CC0000"/>
                </a:solidFill>
                <a:latin typeface="Arial" panose="020B0604020202020204" pitchFamily="34" charset="0"/>
              </a:rPr>
              <a:t>procedure_name</a:t>
            </a:r>
            <a:r>
              <a:rPr lang="en-US" altLang="zh-CN" sz="2700" b="0" noProof="1">
                <a:latin typeface="Arial" panose="020B0604020202020204" pitchFamily="34" charset="0"/>
              </a:rPr>
              <a:t> [;number] </a:t>
            </a:r>
            <a:r>
              <a:rPr lang="en-US" altLang="zh-CN" sz="2700" b="0" noProof="1">
                <a:solidFill>
                  <a:srgbClr val="0000FF"/>
                </a:solidFill>
                <a:latin typeface="Arial" panose="020B0604020202020204" pitchFamily="34" charset="0"/>
              </a:rPr>
              <a:t>| </a:t>
            </a:r>
            <a:r>
              <a:rPr lang="en-US" altLang="zh-CN" sz="2700" b="0" noProof="1">
                <a:solidFill>
                  <a:srgbClr val="CC0000"/>
                </a:solidFill>
                <a:latin typeface="Arial" panose="020B0604020202020204" pitchFamily="34" charset="0"/>
              </a:rPr>
              <a:t>@procedure_name_var</a:t>
            </a:r>
            <a:r>
              <a:rPr lang="en-US" altLang="zh-CN" sz="2700" b="0" noProof="1">
                <a:latin typeface="Arial" panose="020B0604020202020204" pitchFamily="34" charset="0"/>
              </a:rPr>
              <a:t> } </a:t>
            </a:r>
          </a:p>
          <a:p>
            <a:pPr marL="0" indent="0" eaLnBrk="1" hangingPunct="1">
              <a:spcBef>
                <a:spcPct val="0"/>
              </a:spcBef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b="0" noProof="1">
                <a:latin typeface="Arial" panose="020B0604020202020204" pitchFamily="34" charset="0"/>
              </a:rPr>
              <a:t>       [[@parameter=] {value </a:t>
            </a:r>
            <a:r>
              <a:rPr lang="en-US" altLang="zh-CN" b="0" noProof="1">
                <a:solidFill>
                  <a:srgbClr val="0000FF"/>
                </a:solidFill>
                <a:latin typeface="Arial" panose="020B0604020202020204" pitchFamily="34" charset="0"/>
              </a:rPr>
              <a:t>|</a:t>
            </a:r>
            <a:r>
              <a:rPr lang="en-US" altLang="zh-CN" b="0" noProof="1">
                <a:latin typeface="Arial" panose="020B0604020202020204" pitchFamily="34" charset="0"/>
              </a:rPr>
              <a:t> @variable [OUTPUT] </a:t>
            </a:r>
            <a:r>
              <a:rPr lang="en-US" altLang="zh-CN" b="0" noProof="1">
                <a:solidFill>
                  <a:srgbClr val="0000FF"/>
                </a:solidFill>
                <a:latin typeface="Arial" panose="020B0604020202020204" pitchFamily="34" charset="0"/>
              </a:rPr>
              <a:t>|</a:t>
            </a:r>
            <a:r>
              <a:rPr lang="en-US" altLang="zh-CN" b="0" noProof="1">
                <a:latin typeface="Arial" panose="020B0604020202020204" pitchFamily="34" charset="0"/>
              </a:rPr>
              <a:t> </a:t>
            </a:r>
          </a:p>
          <a:p>
            <a:pPr marL="0" indent="0" eaLnBrk="1" hangingPunct="1">
              <a:spcBef>
                <a:spcPct val="0"/>
              </a:spcBef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b="0" noProof="1">
                <a:latin typeface="Arial" panose="020B0604020202020204" pitchFamily="34" charset="0"/>
              </a:rPr>
              <a:t>                                                                  [DEFAULT]}]</a:t>
            </a:r>
          </a:p>
          <a:p>
            <a:pPr marL="0" indent="0" eaLnBrk="1" hangingPunct="1">
              <a:spcBef>
                <a:spcPct val="0"/>
              </a:spcBef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b="0" noProof="1">
                <a:latin typeface="Arial" panose="020B0604020202020204" pitchFamily="34" charset="0"/>
              </a:rPr>
              <a:t>       [ ,...n ] </a:t>
            </a:r>
          </a:p>
          <a:p>
            <a:pPr marL="0" indent="0" eaLnBrk="1" hangingPunct="1">
              <a:spcBef>
                <a:spcPct val="0"/>
              </a:spcBef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b="0" noProof="1">
                <a:latin typeface="Arial" panose="020B0604020202020204" pitchFamily="34" charset="0"/>
              </a:rPr>
              <a:t>    [WITH RECOMPILE ] </a:t>
            </a:r>
          </a:p>
        </p:txBody>
      </p:sp>
      <p:sp>
        <p:nvSpPr>
          <p:cNvPr id="91142" name="Text Box 6" descr="Large confetti"/>
          <p:cNvSpPr txBox="1"/>
          <p:nvPr/>
        </p:nvSpPr>
        <p:spPr>
          <a:xfrm>
            <a:off x="179388" y="5876925"/>
            <a:ext cx="8964612" cy="822325"/>
          </a:xfrm>
          <a:prstGeom prst="rect">
            <a:avLst/>
          </a:prstGeom>
          <a:noFill/>
          <a:ln w="12700">
            <a:noFill/>
          </a:ln>
          <a:effectLst>
            <a:outerShdw dist="17961" dir="2699999" algn="ctr" rotWithShape="0">
              <a:schemeClr val="tx1"/>
            </a:outerShdw>
          </a:effectLst>
        </p:spPr>
        <p:txBody>
          <a:bodyPr>
            <a:spAutoFit/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•"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5pPr>
          </a:lstStyle>
          <a:p>
            <a:pPr marL="0" indent="0" eaLnBrk="1" hangingPunct="1">
              <a:lnSpc>
                <a:spcPct val="100000"/>
              </a:lnSpc>
              <a:spcBef>
                <a:spcPct val="50000"/>
              </a:spcBef>
              <a:buClr>
                <a:srgbClr val="0000FF"/>
              </a:buClr>
              <a:buFont typeface="Wingdings" panose="05000000000000000000" pitchFamily="2" charset="2"/>
              <a:buChar char="u"/>
            </a:pPr>
            <a:r>
              <a:rPr lang="zh-CN" altLang="en-US" sz="2400" noProof="1">
                <a:latin typeface="Arial" panose="020B0604020202020204" pitchFamily="34" charset="0"/>
              </a:rPr>
              <a:t>定义存储过程组的目的是以便用一条</a:t>
            </a:r>
            <a:r>
              <a:rPr lang="en-US" altLang="zh-CN" sz="2400" noProof="1">
                <a:latin typeface="Arial" panose="020B0604020202020204" pitchFamily="34" charset="0"/>
              </a:rPr>
              <a:t>DROP PROCEDURE</a:t>
            </a:r>
            <a:r>
              <a:rPr lang="zh-CN" altLang="en-US" sz="2400" noProof="1">
                <a:latin typeface="Arial" panose="020B0604020202020204" pitchFamily="34" charset="0"/>
              </a:rPr>
              <a:t>语句删除一组存储过程，对过程分组后，不能删除组中的单个过程。</a:t>
            </a:r>
          </a:p>
        </p:txBody>
      </p:sp>
      <p:sp>
        <p:nvSpPr>
          <p:cNvPr id="91143" name="Rectangle 7" descr="Large confetti"/>
          <p:cNvSpPr/>
          <p:nvPr/>
        </p:nvSpPr>
        <p:spPr>
          <a:xfrm>
            <a:off x="611188" y="2492375"/>
            <a:ext cx="2952750" cy="576263"/>
          </a:xfrm>
          <a:prstGeom prst="rect">
            <a:avLst/>
          </a:prstGeom>
          <a:noFill/>
          <a:ln w="57150" cap="sq" cmpd="sng">
            <a:solidFill>
              <a:srgbClr val="CC0000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•"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5pPr>
          </a:lstStyle>
          <a:p>
            <a:pPr marL="0" indent="0" eaLnBrk="1" hangingPunct="1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Font typeface="Wingdings" panose="05000000000000000000" pitchFamily="2" charset="2"/>
              <a:buNone/>
            </a:pPr>
            <a:endParaRPr lang="zh-CN" altLang="en-US" sz="1800" b="0" noProof="1">
              <a:latin typeface="Arial" panose="020B0604020202020204" pitchFamily="34" charset="0"/>
            </a:endParaRPr>
          </a:p>
        </p:txBody>
      </p:sp>
      <p:sp>
        <p:nvSpPr>
          <p:cNvPr id="91144" name="AutoShape 8"/>
          <p:cNvSpPr>
            <a:spLocks noChangeArrowheads="1"/>
          </p:cNvSpPr>
          <p:nvPr/>
        </p:nvSpPr>
        <p:spPr bwMode="auto">
          <a:xfrm>
            <a:off x="3779838" y="908050"/>
            <a:ext cx="3816350" cy="1657350"/>
          </a:xfrm>
          <a:prstGeom prst="wedgeRoundRectCallout">
            <a:avLst>
              <a:gd name="adj1" fmla="val -57569"/>
              <a:gd name="adj2" fmla="val 43199"/>
              <a:gd name="adj3" fmla="val 16667"/>
            </a:avLst>
          </a:prstGeom>
          <a:gradFill rotWithShape="1">
            <a:gsLst>
              <a:gs pos="0">
                <a:srgbClr val="FFE1FF"/>
              </a:gs>
              <a:gs pos="50000">
                <a:schemeClr val="bg1"/>
              </a:gs>
              <a:gs pos="100000">
                <a:srgbClr val="FFE1FF"/>
              </a:gs>
            </a:gsLst>
            <a:lin ang="5400000" scaled="1"/>
          </a:gradFill>
          <a:ln w="12700" cap="sq">
            <a:solidFill>
              <a:srgbClr val="C0C0C0"/>
            </a:solidFill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tx1"/>
            </a:outerShdw>
          </a:effectLst>
        </p:spPr>
        <p:txBody>
          <a:bodyPr anchor="ctr"/>
          <a:lstStyle/>
          <a:p>
            <a:pPr>
              <a:lnSpc>
                <a:spcPct val="115000"/>
              </a:lnSpc>
              <a:buFontTx/>
              <a:buNone/>
              <a:defRPr/>
            </a:pPr>
            <a:r>
              <a:rPr lang="zh-CN" altLang="en-US" sz="2400" b="1"/>
              <a:t>    代表返回值变量，是可选的整型变量，用来保存存储过程向调用者返回的值。 </a:t>
            </a:r>
          </a:p>
        </p:txBody>
      </p:sp>
    </p:spTree>
    <p:extLst>
      <p:ext uri="{BB962C8B-B14F-4D97-AF65-F5344CB8AC3E}">
        <p14:creationId xmlns:p14="http://schemas.microsoft.com/office/powerpoint/2010/main" val="264410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91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91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6" dur="500"/>
                                        <p:tgtEl>
                                          <p:spTgt spid="91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42" grpId="0"/>
      <p:bldP spid="91142" grpId="1"/>
      <p:bldP spid="91143" grpId="0" animBg="1"/>
      <p:bldP spid="91143" grpId="1" animBg="1"/>
      <p:bldP spid="91144" grpId="0" animBg="1"/>
      <p:bldP spid="91144" grpId="1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750" name="Rectangle 14"/>
          <p:cNvSpPr>
            <a:spLocks noChangeArrowheads="1"/>
          </p:cNvSpPr>
          <p:nvPr/>
        </p:nvSpPr>
        <p:spPr bwMode="auto">
          <a:xfrm>
            <a:off x="1150938" y="214313"/>
            <a:ext cx="7793037" cy="622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>
              <a:buFontTx/>
              <a:buNone/>
              <a:defRPr/>
            </a:pPr>
            <a:r>
              <a:rPr lang="zh-CN" altLang="en-US" sz="36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幼圆" panose="02010509060101010101" pitchFamily="49" charset="-122"/>
              </a:rPr>
              <a:t>三、执行存储过程</a:t>
            </a:r>
          </a:p>
        </p:txBody>
      </p:sp>
      <p:sp>
        <p:nvSpPr>
          <p:cNvPr id="884751" name="Rectangle 15"/>
          <p:cNvSpPr>
            <a:spLocks noChangeArrowheads="1"/>
          </p:cNvSpPr>
          <p:nvPr/>
        </p:nvSpPr>
        <p:spPr bwMode="auto">
          <a:xfrm>
            <a:off x="468313" y="1196975"/>
            <a:ext cx="8207375" cy="6477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altLang="zh-CN" sz="2800" b="1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</a:rPr>
              <a:t>    </a:t>
            </a:r>
            <a:r>
              <a:rPr lang="zh-CN" altLang="en-US" sz="2800" b="1" smtClean="0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语句格式：</a:t>
            </a:r>
            <a:endParaRPr lang="zh-CN" altLang="en-US" sz="2800" b="1" smtClean="0">
              <a:latin typeface="Tahoma" panose="020B0604030504040204" pitchFamily="34" charset="0"/>
            </a:endParaRPr>
          </a:p>
        </p:txBody>
      </p:sp>
      <p:sp>
        <p:nvSpPr>
          <p:cNvPr id="94212" name="Text Box 16"/>
          <p:cNvSpPr txBox="1"/>
          <p:nvPr/>
        </p:nvSpPr>
        <p:spPr>
          <a:xfrm>
            <a:off x="192088" y="1916113"/>
            <a:ext cx="8713787" cy="3681412"/>
          </a:xfrm>
          <a:prstGeom prst="rect">
            <a:avLst/>
          </a:prstGeom>
          <a:gradFill rotWithShape="1">
            <a:gsLst>
              <a:gs pos="0">
                <a:srgbClr val="C9EAFF"/>
              </a:gs>
              <a:gs pos="50000">
                <a:srgbClr val="FFFFFF"/>
              </a:gs>
              <a:gs pos="100000">
                <a:srgbClr val="C9EAFF"/>
              </a:gs>
            </a:gsLst>
            <a:lin ang="5400000" scaled="1"/>
            <a:tileRect/>
          </a:gradFill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>
            <a:spAutoFit/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•"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5pPr>
          </a:lstStyle>
          <a:p>
            <a:pPr marL="0" indent="0" eaLnBrk="1" hangingPunct="1">
              <a:spcBef>
                <a:spcPct val="0"/>
              </a:spcBef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b="0" noProof="1">
                <a:latin typeface="Arial" panose="020B0604020202020204" pitchFamily="34" charset="0"/>
              </a:rPr>
              <a:t>[ </a:t>
            </a:r>
            <a:r>
              <a:rPr lang="en-US" altLang="zh-CN" b="0" noProof="1">
                <a:solidFill>
                  <a:srgbClr val="0000FF"/>
                </a:solidFill>
                <a:latin typeface="Arial" panose="020B0604020202020204" pitchFamily="34" charset="0"/>
              </a:rPr>
              <a:t>EXEC</a:t>
            </a:r>
            <a:r>
              <a:rPr lang="en-US" altLang="zh-CN" b="0" noProof="1">
                <a:solidFill>
                  <a:srgbClr val="CC0000"/>
                </a:solidFill>
                <a:latin typeface="Arial" panose="020B0604020202020204" pitchFamily="34" charset="0"/>
              </a:rPr>
              <a:t>[</a:t>
            </a:r>
            <a:r>
              <a:rPr lang="en-US" altLang="zh-CN" b="0" noProof="1">
                <a:solidFill>
                  <a:srgbClr val="0000FF"/>
                </a:solidFill>
                <a:latin typeface="Arial" panose="020B0604020202020204" pitchFamily="34" charset="0"/>
              </a:rPr>
              <a:t>UTE</a:t>
            </a:r>
            <a:r>
              <a:rPr lang="en-US" altLang="zh-CN" b="0" noProof="1">
                <a:solidFill>
                  <a:srgbClr val="CC0000"/>
                </a:solidFill>
                <a:latin typeface="Arial" panose="020B0604020202020204" pitchFamily="34" charset="0"/>
              </a:rPr>
              <a:t>]</a:t>
            </a:r>
            <a:r>
              <a:rPr lang="en-US" altLang="zh-CN" b="0" noProof="1">
                <a:latin typeface="Arial" panose="020B0604020202020204" pitchFamily="34" charset="0"/>
              </a:rPr>
              <a:t>]</a:t>
            </a:r>
          </a:p>
          <a:p>
            <a:pPr marL="0" indent="0" eaLnBrk="1" hangingPunct="1">
              <a:spcBef>
                <a:spcPct val="0"/>
              </a:spcBef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b="0" noProof="1">
                <a:latin typeface="Arial" panose="020B0604020202020204" pitchFamily="34" charset="0"/>
              </a:rPr>
              <a:t>  { [@return_status=]</a:t>
            </a:r>
          </a:p>
          <a:p>
            <a:pPr marL="0" indent="0" eaLnBrk="1" hangingPunct="1">
              <a:spcBef>
                <a:spcPct val="0"/>
              </a:spcBef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b="0" noProof="1">
                <a:latin typeface="Arial" panose="020B0604020202020204" pitchFamily="34" charset="0"/>
              </a:rPr>
              <a:t>    </a:t>
            </a:r>
            <a:r>
              <a:rPr lang="en-US" altLang="zh-CN" sz="2700" b="0" noProof="1">
                <a:solidFill>
                  <a:srgbClr val="CC0000"/>
                </a:solidFill>
                <a:latin typeface="Arial" panose="020B0604020202020204" pitchFamily="34" charset="0"/>
              </a:rPr>
              <a:t>procedure_name</a:t>
            </a:r>
            <a:r>
              <a:rPr lang="en-US" altLang="zh-CN" sz="2700" b="0" noProof="1">
                <a:latin typeface="Arial" panose="020B0604020202020204" pitchFamily="34" charset="0"/>
              </a:rPr>
              <a:t> [;number] </a:t>
            </a:r>
            <a:r>
              <a:rPr lang="en-US" altLang="zh-CN" sz="2700" b="0" noProof="1">
                <a:solidFill>
                  <a:srgbClr val="0000FF"/>
                </a:solidFill>
                <a:latin typeface="Arial" panose="020B0604020202020204" pitchFamily="34" charset="0"/>
              </a:rPr>
              <a:t>| </a:t>
            </a:r>
            <a:r>
              <a:rPr lang="en-US" altLang="zh-CN" sz="2700" b="0" noProof="1">
                <a:solidFill>
                  <a:srgbClr val="CC0000"/>
                </a:solidFill>
                <a:latin typeface="Arial" panose="020B0604020202020204" pitchFamily="34" charset="0"/>
              </a:rPr>
              <a:t>@procedure_name_var</a:t>
            </a:r>
            <a:r>
              <a:rPr lang="en-US" altLang="zh-CN" sz="2700" b="0" noProof="1">
                <a:latin typeface="Arial" panose="020B0604020202020204" pitchFamily="34" charset="0"/>
              </a:rPr>
              <a:t> } </a:t>
            </a:r>
          </a:p>
          <a:p>
            <a:pPr marL="0" indent="0" eaLnBrk="1" hangingPunct="1">
              <a:spcBef>
                <a:spcPct val="0"/>
              </a:spcBef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b="0" noProof="1">
                <a:latin typeface="Arial" panose="020B0604020202020204" pitchFamily="34" charset="0"/>
              </a:rPr>
              <a:t>       [[@parameter=] {value </a:t>
            </a:r>
            <a:r>
              <a:rPr lang="en-US" altLang="zh-CN" b="0" noProof="1">
                <a:solidFill>
                  <a:srgbClr val="0000FF"/>
                </a:solidFill>
                <a:latin typeface="Arial" panose="020B0604020202020204" pitchFamily="34" charset="0"/>
              </a:rPr>
              <a:t>|</a:t>
            </a:r>
            <a:r>
              <a:rPr lang="en-US" altLang="zh-CN" b="0" noProof="1">
                <a:latin typeface="Arial" panose="020B0604020202020204" pitchFamily="34" charset="0"/>
              </a:rPr>
              <a:t> @variable [OUTPUT] </a:t>
            </a:r>
            <a:r>
              <a:rPr lang="en-US" altLang="zh-CN" b="0" noProof="1">
                <a:solidFill>
                  <a:srgbClr val="0000FF"/>
                </a:solidFill>
                <a:latin typeface="Arial" panose="020B0604020202020204" pitchFamily="34" charset="0"/>
              </a:rPr>
              <a:t>|</a:t>
            </a:r>
            <a:r>
              <a:rPr lang="en-US" altLang="zh-CN" b="0" noProof="1">
                <a:latin typeface="Arial" panose="020B0604020202020204" pitchFamily="34" charset="0"/>
              </a:rPr>
              <a:t> </a:t>
            </a:r>
          </a:p>
          <a:p>
            <a:pPr marL="0" indent="0" eaLnBrk="1" hangingPunct="1">
              <a:spcBef>
                <a:spcPct val="0"/>
              </a:spcBef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b="0" noProof="1">
                <a:latin typeface="Arial" panose="020B0604020202020204" pitchFamily="34" charset="0"/>
              </a:rPr>
              <a:t>                                                                  [DEFAULT]}]</a:t>
            </a:r>
          </a:p>
          <a:p>
            <a:pPr marL="0" indent="0" eaLnBrk="1" hangingPunct="1">
              <a:spcBef>
                <a:spcPct val="0"/>
              </a:spcBef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b="0" noProof="1">
                <a:latin typeface="Arial" panose="020B0604020202020204" pitchFamily="34" charset="0"/>
              </a:rPr>
              <a:t>       [ ,...n ] </a:t>
            </a:r>
          </a:p>
          <a:p>
            <a:pPr marL="0" indent="0" eaLnBrk="1" hangingPunct="1">
              <a:spcBef>
                <a:spcPct val="0"/>
              </a:spcBef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b="0" noProof="1">
                <a:latin typeface="Arial" panose="020B0604020202020204" pitchFamily="34" charset="0"/>
              </a:rPr>
              <a:t>    [WITH RECOMPILE ] </a:t>
            </a:r>
          </a:p>
        </p:txBody>
      </p:sp>
      <p:sp>
        <p:nvSpPr>
          <p:cNvPr id="163845" name="Text Box 5" descr="Large confetti"/>
          <p:cNvSpPr txBox="1"/>
          <p:nvPr/>
        </p:nvSpPr>
        <p:spPr>
          <a:xfrm>
            <a:off x="179388" y="5876925"/>
            <a:ext cx="8964612" cy="488950"/>
          </a:xfrm>
          <a:prstGeom prst="rect">
            <a:avLst/>
          </a:prstGeom>
          <a:noFill/>
          <a:ln w="12700">
            <a:noFill/>
          </a:ln>
          <a:effectLst>
            <a:outerShdw dist="17961" dir="2699999" algn="ctr" rotWithShape="0">
              <a:schemeClr val="tx1"/>
            </a:outerShdw>
          </a:effectLst>
        </p:spPr>
        <p:txBody>
          <a:bodyPr>
            <a:spAutoFit/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•"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5pPr>
          </a:lstStyle>
          <a:p>
            <a:pPr marL="0" indent="0" eaLnBrk="1" hangingPunct="1">
              <a:lnSpc>
                <a:spcPct val="100000"/>
              </a:lnSpc>
              <a:spcBef>
                <a:spcPct val="50000"/>
              </a:spcBef>
              <a:buClr>
                <a:srgbClr val="0000FF"/>
              </a:buClr>
              <a:buFont typeface="Wingdings" panose="05000000000000000000" pitchFamily="2" charset="2"/>
              <a:buChar char="u"/>
            </a:pPr>
            <a:r>
              <a:rPr lang="zh-CN" altLang="en-US" sz="2600" noProof="1">
                <a:latin typeface="Arial" panose="020B0604020202020204" pitchFamily="34" charset="0"/>
              </a:rPr>
              <a:t> 参数可以通过</a:t>
            </a:r>
            <a:r>
              <a:rPr lang="en-US" altLang="zh-CN" sz="2600" noProof="1">
                <a:solidFill>
                  <a:srgbClr val="0000FF"/>
                </a:solidFill>
                <a:latin typeface="Arial" panose="020B0604020202020204" pitchFamily="34" charset="0"/>
              </a:rPr>
              <a:t>value</a:t>
            </a:r>
            <a:r>
              <a:rPr lang="zh-CN" altLang="en-US" sz="2600" noProof="1">
                <a:latin typeface="Arial" panose="020B0604020202020204" pitchFamily="34" charset="0"/>
              </a:rPr>
              <a:t>或</a:t>
            </a:r>
            <a:r>
              <a:rPr lang="en-US" altLang="zh-CN" sz="2600" noProof="1">
                <a:solidFill>
                  <a:srgbClr val="0000FF"/>
                </a:solidFill>
                <a:latin typeface="Arial" panose="020B0604020202020204" pitchFamily="34" charset="0"/>
              </a:rPr>
              <a:t>@parameter_name=value</a:t>
            </a:r>
            <a:r>
              <a:rPr lang="zh-CN" altLang="en-US" sz="2600" noProof="1">
                <a:latin typeface="Arial" panose="020B0604020202020204" pitchFamily="34" charset="0"/>
              </a:rPr>
              <a:t>提供</a:t>
            </a:r>
          </a:p>
        </p:txBody>
      </p:sp>
    </p:spTree>
    <p:extLst>
      <p:ext uri="{BB962C8B-B14F-4D97-AF65-F5344CB8AC3E}">
        <p14:creationId xmlns:p14="http://schemas.microsoft.com/office/powerpoint/2010/main" val="287967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3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5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750" name="Rectangle 14"/>
          <p:cNvSpPr>
            <a:spLocks noChangeArrowheads="1"/>
          </p:cNvSpPr>
          <p:nvPr/>
        </p:nvSpPr>
        <p:spPr bwMode="auto">
          <a:xfrm>
            <a:off x="1150938" y="214313"/>
            <a:ext cx="7793037" cy="622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b"/>
          <a:lstStyle/>
          <a:p>
            <a:pPr>
              <a:buFontTx/>
              <a:buNone/>
              <a:defRPr/>
            </a:pPr>
            <a:r>
              <a:rPr lang="zh-CN" altLang="en-US" sz="36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幼圆" panose="02010509060101010101" pitchFamily="49" charset="-122"/>
              </a:rPr>
              <a:t>三、执行存储过程</a:t>
            </a:r>
          </a:p>
        </p:txBody>
      </p:sp>
      <p:sp>
        <p:nvSpPr>
          <p:cNvPr id="884751" name="Rectangle 15"/>
          <p:cNvSpPr>
            <a:spLocks noChangeArrowheads="1"/>
          </p:cNvSpPr>
          <p:nvPr/>
        </p:nvSpPr>
        <p:spPr bwMode="auto">
          <a:xfrm>
            <a:off x="468313" y="1196975"/>
            <a:ext cx="8207375" cy="6477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楷体_GB2312" panose="02010609030101010101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altLang="zh-CN" sz="2800" b="1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</a:rPr>
              <a:t>    </a:t>
            </a:r>
            <a:r>
              <a:rPr lang="zh-CN" altLang="en-US" sz="2800" b="1" smtClean="0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语句格式：</a:t>
            </a:r>
            <a:endParaRPr lang="zh-CN" altLang="en-US" sz="2800" b="1" smtClean="0">
              <a:latin typeface="Tahoma" panose="020B0604030504040204" pitchFamily="34" charset="0"/>
            </a:endParaRPr>
          </a:p>
        </p:txBody>
      </p:sp>
      <p:sp>
        <p:nvSpPr>
          <p:cNvPr id="95236" name="Text Box 16"/>
          <p:cNvSpPr txBox="1"/>
          <p:nvPr/>
        </p:nvSpPr>
        <p:spPr>
          <a:xfrm>
            <a:off x="192088" y="1916113"/>
            <a:ext cx="8713787" cy="3681412"/>
          </a:xfrm>
          <a:prstGeom prst="rect">
            <a:avLst/>
          </a:prstGeom>
          <a:gradFill rotWithShape="1">
            <a:gsLst>
              <a:gs pos="0">
                <a:srgbClr val="C9EAFF"/>
              </a:gs>
              <a:gs pos="50000">
                <a:srgbClr val="FFFFFF"/>
              </a:gs>
              <a:gs pos="100000">
                <a:srgbClr val="C9EAFF"/>
              </a:gs>
            </a:gsLst>
            <a:lin ang="5400000" scaled="1"/>
            <a:tileRect/>
          </a:gradFill>
          <a:ln w="9525">
            <a:noFill/>
          </a:ln>
          <a:effectLst>
            <a:outerShdw dist="35921" dir="2699999" algn="ctr" rotWithShape="0">
              <a:schemeClr val="tx1"/>
            </a:outerShdw>
          </a:effectLst>
        </p:spPr>
        <p:txBody>
          <a:bodyPr>
            <a:spAutoFit/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•"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5pPr>
          </a:lstStyle>
          <a:p>
            <a:pPr marL="0" indent="0" eaLnBrk="1" hangingPunct="1">
              <a:spcBef>
                <a:spcPct val="0"/>
              </a:spcBef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b="0" noProof="1">
                <a:latin typeface="Arial" panose="020B0604020202020204" pitchFamily="34" charset="0"/>
              </a:rPr>
              <a:t>[ </a:t>
            </a:r>
            <a:r>
              <a:rPr lang="en-US" altLang="zh-CN" b="0" noProof="1">
                <a:solidFill>
                  <a:srgbClr val="0000FF"/>
                </a:solidFill>
                <a:latin typeface="Arial" panose="020B0604020202020204" pitchFamily="34" charset="0"/>
              </a:rPr>
              <a:t>EXEC</a:t>
            </a:r>
            <a:r>
              <a:rPr lang="en-US" altLang="zh-CN" b="0" noProof="1">
                <a:solidFill>
                  <a:srgbClr val="CC0000"/>
                </a:solidFill>
                <a:latin typeface="Arial" panose="020B0604020202020204" pitchFamily="34" charset="0"/>
              </a:rPr>
              <a:t>[</a:t>
            </a:r>
            <a:r>
              <a:rPr lang="en-US" altLang="zh-CN" b="0" noProof="1">
                <a:solidFill>
                  <a:srgbClr val="0000FF"/>
                </a:solidFill>
                <a:latin typeface="Arial" panose="020B0604020202020204" pitchFamily="34" charset="0"/>
              </a:rPr>
              <a:t>UTE</a:t>
            </a:r>
            <a:r>
              <a:rPr lang="en-US" altLang="zh-CN" b="0" noProof="1">
                <a:solidFill>
                  <a:srgbClr val="CC0000"/>
                </a:solidFill>
                <a:latin typeface="Arial" panose="020B0604020202020204" pitchFamily="34" charset="0"/>
              </a:rPr>
              <a:t>]</a:t>
            </a:r>
            <a:r>
              <a:rPr lang="en-US" altLang="zh-CN" b="0" noProof="1">
                <a:latin typeface="Arial" panose="020B0604020202020204" pitchFamily="34" charset="0"/>
              </a:rPr>
              <a:t>]</a:t>
            </a:r>
          </a:p>
          <a:p>
            <a:pPr marL="0" indent="0" eaLnBrk="1" hangingPunct="1">
              <a:spcBef>
                <a:spcPct val="0"/>
              </a:spcBef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b="0" noProof="1">
                <a:latin typeface="Arial" panose="020B0604020202020204" pitchFamily="34" charset="0"/>
              </a:rPr>
              <a:t>  { [@return_status=]</a:t>
            </a:r>
          </a:p>
          <a:p>
            <a:pPr marL="0" indent="0" eaLnBrk="1" hangingPunct="1">
              <a:spcBef>
                <a:spcPct val="0"/>
              </a:spcBef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b="0" noProof="1">
                <a:latin typeface="Arial" panose="020B0604020202020204" pitchFamily="34" charset="0"/>
              </a:rPr>
              <a:t>    </a:t>
            </a:r>
            <a:r>
              <a:rPr lang="en-US" altLang="zh-CN" sz="2700" b="0" noProof="1">
                <a:solidFill>
                  <a:srgbClr val="CC0000"/>
                </a:solidFill>
                <a:latin typeface="Arial" panose="020B0604020202020204" pitchFamily="34" charset="0"/>
              </a:rPr>
              <a:t>procedure_name</a:t>
            </a:r>
            <a:r>
              <a:rPr lang="en-US" altLang="zh-CN" sz="2700" b="0" noProof="1">
                <a:latin typeface="Arial" panose="020B0604020202020204" pitchFamily="34" charset="0"/>
              </a:rPr>
              <a:t> [;number] </a:t>
            </a:r>
            <a:r>
              <a:rPr lang="en-US" altLang="zh-CN" sz="2700" b="0" noProof="1">
                <a:solidFill>
                  <a:srgbClr val="0000FF"/>
                </a:solidFill>
                <a:latin typeface="Arial" panose="020B0604020202020204" pitchFamily="34" charset="0"/>
              </a:rPr>
              <a:t>| </a:t>
            </a:r>
            <a:r>
              <a:rPr lang="en-US" altLang="zh-CN" sz="2700" b="0" noProof="1">
                <a:solidFill>
                  <a:srgbClr val="CC0000"/>
                </a:solidFill>
                <a:latin typeface="Arial" panose="020B0604020202020204" pitchFamily="34" charset="0"/>
              </a:rPr>
              <a:t>@procedure_name_var</a:t>
            </a:r>
            <a:r>
              <a:rPr lang="en-US" altLang="zh-CN" sz="2700" b="0" noProof="1">
                <a:latin typeface="Arial" panose="020B0604020202020204" pitchFamily="34" charset="0"/>
              </a:rPr>
              <a:t> } </a:t>
            </a:r>
          </a:p>
          <a:p>
            <a:pPr marL="0" indent="0" eaLnBrk="1" hangingPunct="1">
              <a:spcBef>
                <a:spcPct val="0"/>
              </a:spcBef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b="0" noProof="1">
                <a:latin typeface="Arial" panose="020B0604020202020204" pitchFamily="34" charset="0"/>
              </a:rPr>
              <a:t>       [[@parameter=] {value </a:t>
            </a:r>
            <a:r>
              <a:rPr lang="en-US" altLang="zh-CN" b="0" noProof="1">
                <a:solidFill>
                  <a:srgbClr val="0000FF"/>
                </a:solidFill>
                <a:latin typeface="Arial" panose="020B0604020202020204" pitchFamily="34" charset="0"/>
              </a:rPr>
              <a:t>|</a:t>
            </a:r>
            <a:r>
              <a:rPr lang="en-US" altLang="zh-CN" b="0" noProof="1">
                <a:latin typeface="Arial" panose="020B0604020202020204" pitchFamily="34" charset="0"/>
              </a:rPr>
              <a:t> @variable [OUTPUT] </a:t>
            </a:r>
            <a:r>
              <a:rPr lang="en-US" altLang="zh-CN" b="0" noProof="1">
                <a:solidFill>
                  <a:srgbClr val="0000FF"/>
                </a:solidFill>
                <a:latin typeface="Arial" panose="020B0604020202020204" pitchFamily="34" charset="0"/>
              </a:rPr>
              <a:t>|</a:t>
            </a:r>
            <a:r>
              <a:rPr lang="en-US" altLang="zh-CN" b="0" noProof="1">
                <a:latin typeface="Arial" panose="020B0604020202020204" pitchFamily="34" charset="0"/>
              </a:rPr>
              <a:t> </a:t>
            </a:r>
          </a:p>
          <a:p>
            <a:pPr marL="0" indent="0" eaLnBrk="1" hangingPunct="1">
              <a:spcBef>
                <a:spcPct val="0"/>
              </a:spcBef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b="0" noProof="1">
                <a:latin typeface="Arial" panose="020B0604020202020204" pitchFamily="34" charset="0"/>
              </a:rPr>
              <a:t>                                                                  [DEFAULT]}]</a:t>
            </a:r>
          </a:p>
          <a:p>
            <a:pPr marL="0" indent="0" eaLnBrk="1" hangingPunct="1">
              <a:spcBef>
                <a:spcPct val="0"/>
              </a:spcBef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b="0" noProof="1">
                <a:latin typeface="Arial" panose="020B0604020202020204" pitchFamily="34" charset="0"/>
              </a:rPr>
              <a:t>       [ ,...n ] </a:t>
            </a:r>
          </a:p>
          <a:p>
            <a:pPr marL="0" indent="0" eaLnBrk="1" hangingPunct="1">
              <a:spcBef>
                <a:spcPct val="0"/>
              </a:spcBef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b="0" noProof="1">
                <a:latin typeface="Arial" panose="020B0604020202020204" pitchFamily="34" charset="0"/>
              </a:rPr>
              <a:t>    [WITH RECOMPILE ] </a:t>
            </a:r>
          </a:p>
        </p:txBody>
      </p:sp>
      <p:sp>
        <p:nvSpPr>
          <p:cNvPr id="164869" name="Text Box 5" descr="Large confetti"/>
          <p:cNvSpPr txBox="1"/>
          <p:nvPr/>
        </p:nvSpPr>
        <p:spPr>
          <a:xfrm>
            <a:off x="179388" y="5805488"/>
            <a:ext cx="8964612" cy="885825"/>
          </a:xfrm>
          <a:prstGeom prst="rect">
            <a:avLst/>
          </a:prstGeom>
          <a:noFill/>
          <a:ln w="12700">
            <a:noFill/>
          </a:ln>
          <a:effectLst>
            <a:outerShdw dist="17961" dir="2699999" algn="ctr" rotWithShape="0">
              <a:schemeClr val="tx1"/>
            </a:outerShdw>
          </a:effectLst>
        </p:spPr>
        <p:txBody>
          <a:bodyPr>
            <a:spAutoFit/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•"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5pPr>
          </a:lstStyle>
          <a:p>
            <a:pPr marL="0" indent="0" eaLnBrk="1" hangingPunct="1">
              <a:lnSpc>
                <a:spcPct val="100000"/>
              </a:lnSpc>
              <a:spcBef>
                <a:spcPct val="50000"/>
              </a:spcBef>
              <a:buClr>
                <a:srgbClr val="0000FF"/>
              </a:buClr>
              <a:buFont typeface="Wingdings" panose="05000000000000000000" pitchFamily="2" charset="2"/>
              <a:buChar char="u"/>
            </a:pPr>
            <a:r>
              <a:rPr lang="zh-CN" altLang="en-US" sz="2600" noProof="1">
                <a:latin typeface="Arial" panose="020B0604020202020204" pitchFamily="34" charset="0"/>
              </a:rPr>
              <a:t> 执行存储过程时，若语句是批处理中的第一个语句，则不一定指定</a:t>
            </a:r>
            <a:r>
              <a:rPr lang="en-US" altLang="zh-CN" sz="2600" noProof="1">
                <a:solidFill>
                  <a:srgbClr val="0000FF"/>
                </a:solidFill>
                <a:latin typeface="Arial" panose="020B0604020202020204" pitchFamily="34" charset="0"/>
              </a:rPr>
              <a:t>EXECUTE</a:t>
            </a:r>
            <a:r>
              <a:rPr lang="zh-CN" altLang="en-US" sz="2600" noProof="1">
                <a:latin typeface="Arial" panose="020B0604020202020204" pitchFamily="34" charset="0"/>
              </a:rPr>
              <a:t>关键字。</a:t>
            </a:r>
          </a:p>
        </p:txBody>
      </p:sp>
    </p:spTree>
    <p:extLst>
      <p:ext uri="{BB962C8B-B14F-4D97-AF65-F5344CB8AC3E}">
        <p14:creationId xmlns:p14="http://schemas.microsoft.com/office/powerpoint/2010/main" val="277116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4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869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703" name="Rectangle 15"/>
          <p:cNvSpPr/>
          <p:nvPr/>
        </p:nvSpPr>
        <p:spPr>
          <a:xfrm>
            <a:off x="323850" y="260350"/>
            <a:ext cx="8569325" cy="6337300"/>
          </a:xfrm>
          <a:prstGeom prst="rect">
            <a:avLst/>
          </a:prstGeom>
          <a:noFill/>
          <a:ln w="9525">
            <a:noFill/>
          </a:ln>
          <a:effectLst>
            <a:outerShdw dist="17961" dir="2699999" algn="ctr" rotWithShape="0">
              <a:schemeClr val="tx1"/>
            </a:outerShdw>
          </a:effectLst>
        </p:spPr>
        <p:txBody>
          <a:bodyPr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•"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5pPr>
          </a:lstStyle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600" noProof="1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例</a:t>
            </a:r>
            <a:r>
              <a:rPr lang="en-US" altLang="zh-CN" sz="2600" noProof="1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13.</a:t>
            </a:r>
            <a:r>
              <a:rPr lang="zh-CN" altLang="pt-BR" sz="2600" noProof="1"/>
              <a:t>创建一个存储过程，其实现的功能是返回学生的姓名、所学课程的课程名和成绩。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sz="900" noProof="1"/>
              <a:t>  </a:t>
            </a:r>
          </a:p>
          <a:p>
            <a:pPr marL="0" indent="0" eaLnBrk="1" hangingPunct="1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en-US" altLang="zh-CN" sz="2500" noProof="1">
                <a:solidFill>
                  <a:srgbClr val="006666"/>
                </a:solidFill>
              </a:rPr>
              <a:t> </a:t>
            </a:r>
            <a:r>
              <a:rPr lang="en-US" altLang="zh-CN" sz="2400" noProof="1">
                <a:solidFill>
                  <a:srgbClr val="339933"/>
                </a:solidFill>
                <a:latin typeface="Arial" panose="020B0604020202020204" pitchFamily="34" charset="0"/>
              </a:rPr>
              <a:t>--</a:t>
            </a:r>
            <a:r>
              <a:rPr lang="zh-CN" altLang="en-US" sz="2400" noProof="1">
                <a:solidFill>
                  <a:srgbClr val="339933"/>
                </a:solidFill>
                <a:latin typeface="Arial" panose="020B0604020202020204" pitchFamily="34" charset="0"/>
              </a:rPr>
              <a:t>简单的存储过程</a:t>
            </a:r>
            <a:endParaRPr lang="en-US" altLang="zh-CN" sz="2400" noProof="1">
              <a:solidFill>
                <a:srgbClr val="339933"/>
              </a:solidFill>
            </a:endParaRPr>
          </a:p>
          <a:p>
            <a:pPr marL="0" indent="0" eaLnBrk="1" hangingPunct="1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en-US" altLang="zh-CN" sz="2500" noProof="1">
                <a:solidFill>
                  <a:srgbClr val="006666"/>
                </a:solidFill>
              </a:rPr>
              <a:t>  </a:t>
            </a:r>
            <a:r>
              <a:rPr lang="en-US" altLang="zh-CN" sz="2500" noProof="1">
                <a:solidFill>
                  <a:srgbClr val="0000FF"/>
                </a:solidFill>
              </a:rPr>
              <a:t>USE</a:t>
            </a:r>
            <a:r>
              <a:rPr lang="en-US" altLang="zh-CN" sz="2500" noProof="1">
                <a:solidFill>
                  <a:srgbClr val="006666"/>
                </a:solidFill>
              </a:rPr>
              <a:t> JXGL</a:t>
            </a:r>
          </a:p>
          <a:p>
            <a:pPr marL="0" indent="0" eaLnBrk="1" hangingPunct="1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500" noProof="1"/>
              <a:t>  GO</a:t>
            </a:r>
          </a:p>
          <a:p>
            <a:pPr marL="0" indent="0" eaLnBrk="1" hangingPunct="1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500" noProof="1"/>
              <a:t>  </a:t>
            </a:r>
            <a:r>
              <a:rPr lang="en-US" altLang="zh-CN" sz="2500" noProof="1">
                <a:solidFill>
                  <a:srgbClr val="0000FF"/>
                </a:solidFill>
              </a:rPr>
              <a:t>CREATE PROCEDURE</a:t>
            </a:r>
            <a:r>
              <a:rPr lang="en-US" altLang="zh-CN" sz="2500" noProof="1">
                <a:solidFill>
                  <a:srgbClr val="003366"/>
                </a:solidFill>
              </a:rPr>
              <a:t> </a:t>
            </a:r>
            <a:r>
              <a:rPr lang="en-US" altLang="zh-CN" sz="2500" noProof="1">
                <a:solidFill>
                  <a:srgbClr val="006666"/>
                </a:solidFill>
              </a:rPr>
              <a:t>SCG_name</a:t>
            </a:r>
          </a:p>
          <a:p>
            <a:pPr marL="0" indent="0" eaLnBrk="1" hangingPunct="1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500" noProof="1">
                <a:solidFill>
                  <a:srgbClr val="0000FF"/>
                </a:solidFill>
              </a:rPr>
              <a:t>     AS</a:t>
            </a:r>
          </a:p>
          <a:p>
            <a:pPr marL="0" indent="0" eaLnBrk="1" hangingPunct="1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500" noProof="1">
                <a:solidFill>
                  <a:srgbClr val="003366"/>
                </a:solidFill>
              </a:rPr>
              <a:t>       </a:t>
            </a:r>
            <a:r>
              <a:rPr lang="en-US" altLang="zh-CN" sz="2500" noProof="1">
                <a:solidFill>
                  <a:srgbClr val="336699"/>
                </a:solidFill>
              </a:rPr>
              <a:t>SELECT </a:t>
            </a:r>
            <a:r>
              <a:rPr lang="en-US" altLang="zh-CN" sz="2500" noProof="1"/>
              <a:t>SNAME, CNAME, GRADE</a:t>
            </a:r>
          </a:p>
          <a:p>
            <a:pPr marL="0" indent="0" eaLnBrk="1" hangingPunct="1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500" noProof="1"/>
              <a:t>       </a:t>
            </a:r>
            <a:r>
              <a:rPr lang="en-US" altLang="zh-CN" sz="2500" noProof="1">
                <a:solidFill>
                  <a:srgbClr val="336699"/>
                </a:solidFill>
              </a:rPr>
              <a:t>FROM </a:t>
            </a:r>
            <a:r>
              <a:rPr lang="en-US" altLang="zh-CN" sz="2500" noProof="1"/>
              <a:t>S, SC, C</a:t>
            </a:r>
          </a:p>
          <a:p>
            <a:pPr marL="0" indent="0" eaLnBrk="1" hangingPunct="1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500" noProof="1"/>
              <a:t>       </a:t>
            </a:r>
            <a:r>
              <a:rPr lang="en-US" altLang="zh-CN" sz="2500" noProof="1">
                <a:solidFill>
                  <a:srgbClr val="336699"/>
                </a:solidFill>
              </a:rPr>
              <a:t>WHERE</a:t>
            </a:r>
            <a:r>
              <a:rPr lang="en-US" altLang="zh-CN" sz="2500" noProof="1"/>
              <a:t> S. S# = SC.S#   AND SC.C# = C.C#</a:t>
            </a:r>
          </a:p>
          <a:p>
            <a:pPr marL="0" indent="0" eaLnBrk="1" hangingPunct="1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500" noProof="1">
                <a:solidFill>
                  <a:srgbClr val="003366"/>
                </a:solidFill>
              </a:rPr>
              <a:t>  </a:t>
            </a:r>
            <a:r>
              <a:rPr lang="en-US" altLang="zh-CN" sz="2500" noProof="1"/>
              <a:t>GO </a:t>
            </a:r>
            <a:endParaRPr lang="zh-CN" altLang="en-US" sz="2500" noProof="1"/>
          </a:p>
        </p:txBody>
      </p:sp>
      <p:pic>
        <p:nvPicPr>
          <p:cNvPr id="1597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8" y="1341438"/>
            <a:ext cx="8026400" cy="555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319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7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827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7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827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7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827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7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827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7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827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7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827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7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827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7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827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7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827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97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97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703" name="Rectangle 15"/>
          <p:cNvSpPr/>
          <p:nvPr/>
        </p:nvSpPr>
        <p:spPr>
          <a:xfrm>
            <a:off x="323850" y="260350"/>
            <a:ext cx="8569325" cy="6337300"/>
          </a:xfrm>
          <a:prstGeom prst="rect">
            <a:avLst/>
          </a:prstGeom>
          <a:noFill/>
          <a:ln w="9525">
            <a:noFill/>
          </a:ln>
          <a:effectLst>
            <a:outerShdw dist="17961" dir="2699999" algn="ctr" rotWithShape="0">
              <a:schemeClr val="tx1"/>
            </a:outerShdw>
          </a:effectLst>
        </p:spPr>
        <p:txBody>
          <a:bodyPr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•"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5pPr>
          </a:lstStyle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600" noProof="1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例</a:t>
            </a:r>
            <a:r>
              <a:rPr lang="en-US" altLang="zh-CN" sz="2600" noProof="1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14.</a:t>
            </a:r>
            <a:r>
              <a:rPr lang="zh-CN" altLang="pt-BR" sz="2600" noProof="1"/>
              <a:t>创建一个存储过程，其实现的功能是根据某学生的学号返回学生的姓名、所学课程的课程名和成绩。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900" noProof="1">
              <a:solidFill>
                <a:srgbClr val="006666"/>
              </a:solidFill>
              <a:latin typeface="Arial" panose="020B0604020202020204" pitchFamily="34" charset="0"/>
            </a:endParaRP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noProof="1">
                <a:solidFill>
                  <a:srgbClr val="006666"/>
                </a:solidFill>
                <a:latin typeface="Arial" panose="020B0604020202020204" pitchFamily="34" charset="0"/>
              </a:rPr>
              <a:t>  --</a:t>
            </a:r>
            <a:r>
              <a:rPr lang="zh-CN" altLang="en-US" sz="2400" noProof="1">
                <a:solidFill>
                  <a:srgbClr val="339933"/>
                </a:solidFill>
                <a:latin typeface="Arial" panose="020B0604020202020204" pitchFamily="34" charset="0"/>
              </a:rPr>
              <a:t>带输入参数的存储过程</a:t>
            </a:r>
            <a:endParaRPr lang="pt-BR" altLang="zh-CN" sz="2400" noProof="1"/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500" noProof="1">
                <a:solidFill>
                  <a:srgbClr val="0000FF"/>
                </a:solidFill>
              </a:rPr>
              <a:t>  USE</a:t>
            </a:r>
            <a:r>
              <a:rPr lang="en-US" altLang="zh-CN" sz="2500" noProof="1">
                <a:solidFill>
                  <a:srgbClr val="006666"/>
                </a:solidFill>
              </a:rPr>
              <a:t> JXGL</a:t>
            </a:r>
            <a:r>
              <a:rPr lang="en-US" altLang="zh-CN" sz="1800" noProof="1">
                <a:solidFill>
                  <a:srgbClr val="339933"/>
                </a:solidFill>
                <a:latin typeface="Arial" panose="020B0604020202020204" pitchFamily="34" charset="0"/>
              </a:rPr>
              <a:t>-</a:t>
            </a:r>
            <a:endParaRPr lang="en-US" altLang="zh-CN" sz="2500" noProof="1"/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sz="2500" noProof="1"/>
              <a:t>  GO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500" noProof="1"/>
              <a:t>  </a:t>
            </a:r>
            <a:r>
              <a:rPr lang="en-US" altLang="zh-CN" sz="2500" noProof="1">
                <a:solidFill>
                  <a:srgbClr val="0000FF"/>
                </a:solidFill>
              </a:rPr>
              <a:t>CREATE PROCEDURE</a:t>
            </a:r>
            <a:r>
              <a:rPr lang="en-US" altLang="zh-CN" sz="2500" noProof="1">
                <a:solidFill>
                  <a:srgbClr val="003366"/>
                </a:solidFill>
              </a:rPr>
              <a:t> </a:t>
            </a:r>
            <a:r>
              <a:rPr lang="en-US" altLang="zh-CN" sz="2500" noProof="1">
                <a:solidFill>
                  <a:srgbClr val="006666"/>
                </a:solidFill>
              </a:rPr>
              <a:t>SCG_name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500" noProof="1">
                <a:solidFill>
                  <a:srgbClr val="003366"/>
                </a:solidFill>
              </a:rPr>
              <a:t>       </a:t>
            </a:r>
            <a:r>
              <a:rPr lang="en-US" altLang="zh-CN" sz="2500" noProof="1">
                <a:solidFill>
                  <a:srgbClr val="CC0000"/>
                </a:solidFill>
              </a:rPr>
              <a:t>@s_number </a:t>
            </a:r>
            <a:r>
              <a:rPr lang="en-US" altLang="zh-CN" sz="2500" noProof="1"/>
              <a:t>varchar(9)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500" noProof="1">
                <a:solidFill>
                  <a:srgbClr val="003366"/>
                </a:solidFill>
              </a:rPr>
              <a:t>    </a:t>
            </a:r>
            <a:r>
              <a:rPr lang="en-US" altLang="zh-CN" sz="2500" noProof="1">
                <a:solidFill>
                  <a:srgbClr val="0000FF"/>
                </a:solidFill>
              </a:rPr>
              <a:t>AS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500" noProof="1">
                <a:solidFill>
                  <a:srgbClr val="003366"/>
                </a:solidFill>
              </a:rPr>
              <a:t>       </a:t>
            </a:r>
            <a:r>
              <a:rPr lang="en-US" altLang="zh-CN" sz="2500" noProof="1">
                <a:solidFill>
                  <a:srgbClr val="336699"/>
                </a:solidFill>
              </a:rPr>
              <a:t>SELECT </a:t>
            </a:r>
            <a:r>
              <a:rPr lang="en-US" altLang="zh-CN" sz="2500" noProof="1"/>
              <a:t>SNAME, CNAME, GRADE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500" noProof="1"/>
              <a:t>       </a:t>
            </a:r>
            <a:r>
              <a:rPr lang="en-US" altLang="zh-CN" sz="2500" noProof="1">
                <a:solidFill>
                  <a:srgbClr val="336699"/>
                </a:solidFill>
              </a:rPr>
              <a:t>FROM </a:t>
            </a:r>
            <a:r>
              <a:rPr lang="en-US" altLang="zh-CN" sz="2500" noProof="1"/>
              <a:t>S, SC, C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500" noProof="1"/>
              <a:t>       </a:t>
            </a:r>
            <a:r>
              <a:rPr lang="en-US" altLang="zh-CN" sz="2500" noProof="1">
                <a:solidFill>
                  <a:srgbClr val="336699"/>
                </a:solidFill>
              </a:rPr>
              <a:t>WHERE</a:t>
            </a:r>
            <a:r>
              <a:rPr lang="en-US" altLang="zh-CN" sz="2500" noProof="1"/>
              <a:t> S.S# = @s_number AND S. S# = SC.S#    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500" noProof="1"/>
              <a:t>                                                       AND SC.C# = C.C#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500" noProof="1">
                <a:solidFill>
                  <a:srgbClr val="003366"/>
                </a:solidFill>
              </a:rPr>
              <a:t>   </a:t>
            </a:r>
            <a:r>
              <a:rPr lang="en-US" altLang="zh-CN" sz="2500" noProof="1"/>
              <a:t>GO </a:t>
            </a:r>
            <a:endParaRPr lang="zh-CN" altLang="en-US" sz="2500" noProof="1"/>
          </a:p>
        </p:txBody>
      </p:sp>
      <p:sp>
        <p:nvSpPr>
          <p:cNvPr id="89093" name="Text Box 5"/>
          <p:cNvSpPr txBox="1">
            <a:spLocks noChangeArrowheads="1"/>
          </p:cNvSpPr>
          <p:nvPr/>
        </p:nvSpPr>
        <p:spPr bwMode="auto">
          <a:xfrm>
            <a:off x="2124075" y="0"/>
            <a:ext cx="7019925" cy="1370013"/>
          </a:xfrm>
          <a:prstGeom prst="rect">
            <a:avLst/>
          </a:prstGeom>
          <a:gradFill rotWithShape="1">
            <a:gsLst>
              <a:gs pos="0">
                <a:srgbClr val="E7FCA2"/>
              </a:gs>
              <a:gs pos="50000">
                <a:schemeClr val="bg1"/>
              </a:gs>
              <a:gs pos="100000">
                <a:srgbClr val="E7FCA2"/>
              </a:gs>
            </a:gsLst>
            <a:lin ang="5400000" scaled="1"/>
          </a:gradFill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rIns="0">
            <a:spAutoFit/>
          </a:bodyPr>
          <a:lstStyle/>
          <a:p>
            <a:pPr>
              <a:spcBef>
                <a:spcPct val="50000"/>
              </a:spcBef>
              <a:buFontTx/>
              <a:buNone/>
              <a:defRPr/>
            </a:pPr>
            <a:r>
              <a:rPr lang="en-US" altLang="zh-CN" sz="2400" b="1">
                <a:solidFill>
                  <a:srgbClr val="CC0000"/>
                </a:solidFill>
              </a:rPr>
              <a:t>SCG_name</a:t>
            </a:r>
            <a:r>
              <a:rPr lang="zh-CN" altLang="en-US" sz="2400" b="1"/>
              <a:t>存储过程有多种执行形式，如：</a:t>
            </a:r>
          </a:p>
          <a:p>
            <a:pPr>
              <a:spcBef>
                <a:spcPct val="50000"/>
              </a:spcBef>
              <a:buFontTx/>
              <a:buNone/>
              <a:defRPr/>
            </a:pPr>
            <a:r>
              <a:rPr lang="en-US" altLang="zh-CN" sz="2400" b="1">
                <a:solidFill>
                  <a:srgbClr val="0000FF"/>
                </a:solidFill>
              </a:rPr>
              <a:t>EXECUTE</a:t>
            </a:r>
            <a:r>
              <a:rPr lang="en-US" altLang="zh-CN" sz="2400" b="1"/>
              <a:t> </a:t>
            </a:r>
            <a:r>
              <a:rPr lang="en-US" altLang="zh-CN" sz="2400" b="1">
                <a:solidFill>
                  <a:srgbClr val="CC0000"/>
                </a:solidFill>
              </a:rPr>
              <a:t>SCG_name </a:t>
            </a:r>
            <a:r>
              <a:rPr lang="en-US" altLang="zh-CN" sz="2400" b="1"/>
              <a:t>‘200401003’</a:t>
            </a:r>
          </a:p>
          <a:p>
            <a:pPr>
              <a:buFontTx/>
              <a:buNone/>
              <a:defRPr/>
            </a:pPr>
            <a:r>
              <a:rPr lang="en-US" altLang="zh-CN" sz="2400" b="1">
                <a:solidFill>
                  <a:srgbClr val="0000FF"/>
                </a:solidFill>
              </a:rPr>
              <a:t>EXECUTE</a:t>
            </a:r>
            <a:r>
              <a:rPr lang="en-US" altLang="zh-CN" sz="2400" b="1"/>
              <a:t> </a:t>
            </a:r>
            <a:r>
              <a:rPr lang="en-US" altLang="zh-CN" sz="2400" b="1">
                <a:solidFill>
                  <a:srgbClr val="CC0000"/>
                </a:solidFill>
              </a:rPr>
              <a:t>SCG_name </a:t>
            </a:r>
            <a:r>
              <a:rPr lang="en-US" altLang="zh-CN" sz="2400" b="1"/>
              <a:t>@s_number= ‘200401003’</a:t>
            </a:r>
          </a:p>
        </p:txBody>
      </p:sp>
      <p:pic>
        <p:nvPicPr>
          <p:cNvPr id="89095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341438"/>
            <a:ext cx="8820150" cy="551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023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7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827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7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827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7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827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7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827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7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827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7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827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7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827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7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827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7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827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7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827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7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827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9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90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90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3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703" name="Rectangle 15"/>
          <p:cNvSpPr/>
          <p:nvPr/>
        </p:nvSpPr>
        <p:spPr>
          <a:xfrm>
            <a:off x="323850" y="260350"/>
            <a:ext cx="8569325" cy="6337300"/>
          </a:xfrm>
          <a:prstGeom prst="rect">
            <a:avLst/>
          </a:prstGeom>
          <a:noFill/>
          <a:ln w="9525">
            <a:noFill/>
          </a:ln>
          <a:effectLst>
            <a:outerShdw dist="17961" dir="2699999" algn="ctr" rotWithShape="0">
              <a:schemeClr val="tx1"/>
            </a:outerShdw>
          </a:effectLst>
        </p:spPr>
        <p:txBody>
          <a:bodyPr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•"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5pPr>
          </a:lstStyle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600" noProof="1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例</a:t>
            </a:r>
            <a:r>
              <a:rPr lang="en-US" altLang="zh-CN" sz="2600" noProof="1">
                <a:solidFill>
                  <a:srgbClr val="660033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15.</a:t>
            </a:r>
            <a:r>
              <a:rPr lang="zh-CN" altLang="pt-BR" sz="2600" noProof="1"/>
              <a:t>创建一个存储过程，其实现的功能是返回名字中有一个‘丽’字的学生信息。要求使用输入参数。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sz="900" noProof="1"/>
              <a:t>  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sz="2400" noProof="1">
                <a:solidFill>
                  <a:srgbClr val="006666"/>
                </a:solidFill>
              </a:rPr>
              <a:t>  </a:t>
            </a:r>
            <a:r>
              <a:rPr lang="en-US" altLang="zh-CN" sz="2400" noProof="1">
                <a:solidFill>
                  <a:srgbClr val="339933"/>
                </a:solidFill>
                <a:latin typeface="Arial" panose="020B0604020202020204" pitchFamily="34" charset="0"/>
              </a:rPr>
              <a:t>--</a:t>
            </a:r>
            <a:r>
              <a:rPr lang="zh-CN" altLang="en-US" sz="2400" noProof="1">
                <a:solidFill>
                  <a:srgbClr val="339933"/>
                </a:solidFill>
                <a:latin typeface="Arial" panose="020B0604020202020204" pitchFamily="34" charset="0"/>
              </a:rPr>
              <a:t>使用带通配符参数的存储过程</a:t>
            </a:r>
            <a:endParaRPr lang="en-US" altLang="zh-CN" sz="2400" noProof="1">
              <a:solidFill>
                <a:srgbClr val="006666"/>
              </a:solidFill>
            </a:endParaRP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sz="2500" noProof="1">
                <a:solidFill>
                  <a:srgbClr val="0000FF"/>
                </a:solidFill>
              </a:rPr>
              <a:t>  USE</a:t>
            </a:r>
            <a:r>
              <a:rPr lang="en-US" altLang="zh-CN" sz="2500" noProof="1">
                <a:solidFill>
                  <a:srgbClr val="006666"/>
                </a:solidFill>
              </a:rPr>
              <a:t> JXGL</a:t>
            </a:r>
            <a:r>
              <a:rPr lang="en-US" altLang="zh-CN" sz="1800" noProof="1">
                <a:solidFill>
                  <a:srgbClr val="339933"/>
                </a:solidFill>
                <a:latin typeface="Arial" panose="020B0604020202020204" pitchFamily="34" charset="0"/>
              </a:rPr>
              <a:t>-</a:t>
            </a:r>
            <a:r>
              <a:rPr lang="en-US" altLang="zh-CN" sz="2500" noProof="1"/>
              <a:t>  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sz="2500" noProof="1"/>
              <a:t>  GO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500" noProof="1"/>
              <a:t>  </a:t>
            </a:r>
            <a:r>
              <a:rPr lang="en-US" altLang="zh-CN" sz="2500" noProof="1">
                <a:solidFill>
                  <a:srgbClr val="0000FF"/>
                </a:solidFill>
              </a:rPr>
              <a:t>CREATE PROCEDURE</a:t>
            </a:r>
            <a:r>
              <a:rPr lang="en-US" altLang="zh-CN" sz="2500" noProof="1">
                <a:solidFill>
                  <a:srgbClr val="003366"/>
                </a:solidFill>
              </a:rPr>
              <a:t> </a:t>
            </a:r>
            <a:r>
              <a:rPr lang="en-US" altLang="zh-CN" sz="2500" noProof="1">
                <a:solidFill>
                  <a:srgbClr val="006666"/>
                </a:solidFill>
              </a:rPr>
              <a:t>S_info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500" noProof="1">
                <a:solidFill>
                  <a:srgbClr val="003366"/>
                </a:solidFill>
              </a:rPr>
              <a:t>       </a:t>
            </a:r>
            <a:r>
              <a:rPr lang="en-US" altLang="zh-CN" sz="2500" noProof="1">
                <a:solidFill>
                  <a:srgbClr val="CC0000"/>
                </a:solidFill>
              </a:rPr>
              <a:t>@s_name </a:t>
            </a:r>
            <a:r>
              <a:rPr lang="en-US" altLang="zh-CN" sz="2500" noProof="1"/>
              <a:t>varchar(10) </a:t>
            </a:r>
            <a:r>
              <a:rPr lang="en-US" altLang="zh-CN" sz="2500" noProof="1">
                <a:solidFill>
                  <a:srgbClr val="CC0000"/>
                </a:solidFill>
              </a:rPr>
              <a:t>=‘%</a:t>
            </a:r>
            <a:r>
              <a:rPr lang="zh-CN" altLang="en-US" sz="2500" noProof="1">
                <a:solidFill>
                  <a:srgbClr val="CC0000"/>
                </a:solidFill>
              </a:rPr>
              <a:t>丽</a:t>
            </a:r>
            <a:r>
              <a:rPr lang="en-US" altLang="zh-CN" sz="2500" noProof="1">
                <a:solidFill>
                  <a:srgbClr val="CC0000"/>
                </a:solidFill>
              </a:rPr>
              <a:t>%’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500" noProof="1">
                <a:solidFill>
                  <a:srgbClr val="003366"/>
                </a:solidFill>
              </a:rPr>
              <a:t>   </a:t>
            </a:r>
            <a:r>
              <a:rPr lang="en-US" altLang="zh-CN" sz="2500" noProof="1">
                <a:solidFill>
                  <a:srgbClr val="0000FF"/>
                </a:solidFill>
              </a:rPr>
              <a:t>AS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500" noProof="1">
                <a:solidFill>
                  <a:srgbClr val="003366"/>
                </a:solidFill>
              </a:rPr>
              <a:t>       </a:t>
            </a:r>
            <a:r>
              <a:rPr lang="en-US" altLang="zh-CN" sz="2500" noProof="1">
                <a:solidFill>
                  <a:srgbClr val="336699"/>
                </a:solidFill>
              </a:rPr>
              <a:t>SELECT </a:t>
            </a:r>
            <a:r>
              <a:rPr lang="en-US" altLang="zh-CN" sz="2500" noProof="1"/>
              <a:t>*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500" noProof="1"/>
              <a:t>       </a:t>
            </a:r>
            <a:r>
              <a:rPr lang="en-US" altLang="zh-CN" sz="2500" noProof="1">
                <a:solidFill>
                  <a:srgbClr val="336699"/>
                </a:solidFill>
              </a:rPr>
              <a:t>FROM </a:t>
            </a:r>
            <a:r>
              <a:rPr lang="en-US" altLang="zh-CN" sz="2500" noProof="1"/>
              <a:t>S</a:t>
            </a:r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500" noProof="1"/>
              <a:t>       </a:t>
            </a:r>
            <a:r>
              <a:rPr lang="en-US" altLang="zh-CN" sz="2500" noProof="1">
                <a:solidFill>
                  <a:srgbClr val="336699"/>
                </a:solidFill>
              </a:rPr>
              <a:t>WHERE</a:t>
            </a:r>
            <a:r>
              <a:rPr lang="en-US" altLang="zh-CN" sz="2500" noProof="1"/>
              <a:t> SNAME </a:t>
            </a:r>
            <a:r>
              <a:rPr lang="en-US" altLang="zh-CN" sz="2500" noProof="1">
                <a:solidFill>
                  <a:srgbClr val="CC0000"/>
                </a:solidFill>
              </a:rPr>
              <a:t>LIKE @s_name</a:t>
            </a:r>
            <a:endParaRPr lang="en-US" altLang="zh-CN" sz="2500" noProof="1"/>
          </a:p>
          <a:p>
            <a:pPr marL="0" indent="0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500" noProof="1">
                <a:solidFill>
                  <a:srgbClr val="003366"/>
                </a:solidFill>
              </a:rPr>
              <a:t>  </a:t>
            </a:r>
            <a:r>
              <a:rPr lang="en-US" altLang="zh-CN" sz="2500" noProof="1"/>
              <a:t>GO </a:t>
            </a:r>
            <a:endParaRPr lang="zh-CN" altLang="en-US" sz="2500" noProof="1"/>
          </a:p>
        </p:txBody>
      </p:sp>
      <p:sp>
        <p:nvSpPr>
          <p:cNvPr id="160771" name="Text Box 3"/>
          <p:cNvSpPr txBox="1">
            <a:spLocks noChangeArrowheads="1"/>
          </p:cNvSpPr>
          <p:nvPr/>
        </p:nvSpPr>
        <p:spPr bwMode="auto">
          <a:xfrm>
            <a:off x="2771775" y="0"/>
            <a:ext cx="6372225" cy="2100263"/>
          </a:xfrm>
          <a:prstGeom prst="rect">
            <a:avLst/>
          </a:prstGeom>
          <a:gradFill rotWithShape="1">
            <a:gsLst>
              <a:gs pos="0">
                <a:srgbClr val="E7FCA2"/>
              </a:gs>
              <a:gs pos="50000">
                <a:schemeClr val="bg1"/>
              </a:gs>
              <a:gs pos="100000">
                <a:srgbClr val="E7FCA2"/>
              </a:gs>
            </a:gsLst>
            <a:lin ang="5400000" scaled="1"/>
          </a:gradFill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  <a:defRPr/>
            </a:pPr>
            <a:r>
              <a:rPr lang="en-US" altLang="zh-CN" sz="2400" b="1">
                <a:solidFill>
                  <a:srgbClr val="CC0000"/>
                </a:solidFill>
              </a:rPr>
              <a:t>S_info</a:t>
            </a:r>
            <a:r>
              <a:rPr lang="zh-CN" altLang="en-US" sz="2400" b="1"/>
              <a:t>存储过程有多种执行形式，例如：</a:t>
            </a:r>
          </a:p>
          <a:p>
            <a:pPr>
              <a:buFontTx/>
              <a:buNone/>
              <a:defRPr/>
            </a:pPr>
            <a:r>
              <a:rPr lang="en-US" altLang="zh-CN" sz="2400" b="1">
                <a:solidFill>
                  <a:srgbClr val="0000FF"/>
                </a:solidFill>
              </a:rPr>
              <a:t>EXECUTE</a:t>
            </a:r>
            <a:r>
              <a:rPr lang="en-US" altLang="zh-CN" sz="2400" b="1"/>
              <a:t> </a:t>
            </a:r>
            <a:r>
              <a:rPr lang="en-US" altLang="zh-CN" sz="2400" b="1">
                <a:solidFill>
                  <a:srgbClr val="CC0000"/>
                </a:solidFill>
              </a:rPr>
              <a:t>S_info</a:t>
            </a:r>
            <a:r>
              <a:rPr lang="en-US" altLang="zh-CN" sz="2400"/>
              <a:t> </a:t>
            </a:r>
            <a:r>
              <a:rPr lang="en-US" altLang="zh-CN" sz="2400" b="1"/>
              <a:t>‘%</a:t>
            </a:r>
            <a:r>
              <a:rPr lang="zh-CN" altLang="en-US" sz="2400" b="1"/>
              <a:t>丽</a:t>
            </a:r>
            <a:r>
              <a:rPr lang="en-US" altLang="zh-CN" sz="2400" b="1"/>
              <a:t>%’</a:t>
            </a:r>
          </a:p>
          <a:p>
            <a:pPr>
              <a:spcBef>
                <a:spcPct val="50000"/>
              </a:spcBef>
              <a:buFontTx/>
              <a:buNone/>
              <a:defRPr/>
            </a:pPr>
            <a:r>
              <a:rPr lang="en-US" altLang="zh-CN" sz="2400" b="1">
                <a:solidFill>
                  <a:srgbClr val="0000FF"/>
                </a:solidFill>
              </a:rPr>
              <a:t>EXECUTE</a:t>
            </a:r>
            <a:r>
              <a:rPr lang="en-US" altLang="zh-CN" sz="2400" b="1"/>
              <a:t> </a:t>
            </a:r>
            <a:r>
              <a:rPr lang="en-US" altLang="zh-CN" sz="2400" b="1">
                <a:solidFill>
                  <a:srgbClr val="CC0000"/>
                </a:solidFill>
              </a:rPr>
              <a:t>S_info     </a:t>
            </a:r>
            <a:r>
              <a:rPr lang="en-US" altLang="zh-CN" sz="2400" b="1">
                <a:solidFill>
                  <a:srgbClr val="336699"/>
                </a:solidFill>
              </a:rPr>
              <a:t>--</a:t>
            </a:r>
            <a:r>
              <a:rPr lang="zh-CN" altLang="en-US" sz="2400" b="1">
                <a:solidFill>
                  <a:srgbClr val="336699"/>
                </a:solidFill>
              </a:rPr>
              <a:t>参数使用默认值</a:t>
            </a:r>
          </a:p>
          <a:p>
            <a:pPr>
              <a:buFontTx/>
              <a:buNone/>
              <a:defRPr/>
            </a:pPr>
            <a:r>
              <a:rPr lang="en-US" altLang="zh-CN" sz="2400" b="1">
                <a:solidFill>
                  <a:srgbClr val="0000FF"/>
                </a:solidFill>
              </a:rPr>
              <a:t>EXECUTE</a:t>
            </a:r>
            <a:r>
              <a:rPr lang="en-US" altLang="zh-CN" sz="2400" b="1"/>
              <a:t> </a:t>
            </a:r>
            <a:r>
              <a:rPr lang="en-US" altLang="zh-CN" sz="2400" b="1">
                <a:solidFill>
                  <a:srgbClr val="CC0000"/>
                </a:solidFill>
              </a:rPr>
              <a:t>S_info</a:t>
            </a:r>
            <a:r>
              <a:rPr lang="en-US" altLang="zh-CN" sz="2400"/>
              <a:t> </a:t>
            </a:r>
            <a:r>
              <a:rPr lang="en-US" altLang="zh-CN" sz="2400" b="1"/>
              <a:t>‘</a:t>
            </a:r>
            <a:r>
              <a:rPr lang="zh-CN" altLang="en-US" sz="2400" b="1"/>
              <a:t>杨</a:t>
            </a:r>
            <a:r>
              <a:rPr lang="en-US" altLang="zh-CN" sz="2400" b="1"/>
              <a:t>%’ </a:t>
            </a:r>
          </a:p>
          <a:p>
            <a:pPr>
              <a:buFontTx/>
              <a:buNone/>
              <a:defRPr/>
            </a:pPr>
            <a:r>
              <a:rPr lang="en-US" altLang="zh-CN" sz="2400" b="1"/>
              <a:t>                   </a:t>
            </a:r>
            <a:r>
              <a:rPr lang="en-US" altLang="zh-CN" sz="2400" b="1">
                <a:solidFill>
                  <a:srgbClr val="336699"/>
                </a:solidFill>
              </a:rPr>
              <a:t>–</a:t>
            </a:r>
            <a:r>
              <a:rPr lang="zh-CN" altLang="en-US" sz="2400" b="1">
                <a:solidFill>
                  <a:srgbClr val="336699"/>
                </a:solidFill>
              </a:rPr>
              <a:t>传递给</a:t>
            </a:r>
            <a:r>
              <a:rPr lang="en-US" altLang="zh-CN" sz="2400" b="1">
                <a:solidFill>
                  <a:srgbClr val="336699"/>
                </a:solidFill>
              </a:rPr>
              <a:t>@s_name</a:t>
            </a:r>
            <a:r>
              <a:rPr lang="zh-CN" altLang="en-US" sz="2400" b="1">
                <a:solidFill>
                  <a:srgbClr val="336699"/>
                </a:solidFill>
              </a:rPr>
              <a:t>的实参为</a:t>
            </a:r>
            <a:r>
              <a:rPr lang="en-US" altLang="zh-CN" sz="2400" b="1">
                <a:solidFill>
                  <a:srgbClr val="336699"/>
                </a:solidFill>
              </a:rPr>
              <a:t>’</a:t>
            </a:r>
            <a:r>
              <a:rPr lang="zh-CN" altLang="en-US" sz="2400" b="1">
                <a:solidFill>
                  <a:srgbClr val="336699"/>
                </a:solidFill>
              </a:rPr>
              <a:t>杨</a:t>
            </a:r>
            <a:r>
              <a:rPr lang="en-US" altLang="zh-CN" sz="2400" b="1">
                <a:solidFill>
                  <a:srgbClr val="336699"/>
                </a:solidFill>
              </a:rPr>
              <a:t>%’</a:t>
            </a:r>
          </a:p>
        </p:txBody>
      </p:sp>
    </p:spTree>
    <p:extLst>
      <p:ext uri="{BB962C8B-B14F-4D97-AF65-F5344CB8AC3E}">
        <p14:creationId xmlns:p14="http://schemas.microsoft.com/office/powerpoint/2010/main" val="402458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7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827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7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827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7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827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7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827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7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827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7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827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7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827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7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827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7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827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7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827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0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273945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24318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51364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f264ff33-15b2-4d4e-b889-05adb27da86a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1c79deac-4f57-4157-b015-7dbd404bb8ae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1c79deac-4f57-4157-b015-7dbd404bb8ae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27e994f-a7e3-4522-bfd1-762a3f9956c6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76e8dbf-9960-459f-af09-97a503730fb6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76e8dbf-9960-459f-af09-97a503730fb6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ada698d-0d31-483a-bdfd-a0e948d979cc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6ce01ef-19ec-4ee7-8366-757257576a69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bebeabf-455c-46bf-b106-621050ac04fe}"/>
</p:tagLst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</TotalTime>
  <Words>5066</Words>
  <Application>Microsoft Office PowerPoint</Application>
  <PresentationFormat>全屏显示(4:3)</PresentationFormat>
  <Paragraphs>789</Paragraphs>
  <Slides>133</Slides>
  <Notes>32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链接</vt:lpstr>
      </vt:variant>
      <vt:variant>
        <vt:i4>4</vt:i4>
      </vt:variant>
      <vt:variant>
        <vt:lpstr>幻灯片标题</vt:lpstr>
      </vt:variant>
      <vt:variant>
        <vt:i4>133</vt:i4>
      </vt:variant>
    </vt:vector>
  </HeadingPairs>
  <TitlesOfParts>
    <vt:vector size="138" baseType="lpstr">
      <vt:lpstr>Office 主题</vt:lpstr>
      <vt:lpstr>H:\Teaching\DB-ppt-2021\db-chapter5-新版.pptx</vt:lpstr>
      <vt:lpstr>H:\Teaching\DB-ppt-2021\db-chapter5-新版.pptx</vt:lpstr>
      <vt:lpstr>H:\Teaching\DB-ppt-2021\db-chapter5-新版.pptx</vt:lpstr>
      <vt:lpstr>H:\Teaching\DB-ppt-2021\db-chapter5-新版.pptx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活锁</vt:lpstr>
      <vt:lpstr>PowerPoint 演示文稿</vt:lpstr>
      <vt:lpstr>PowerPoint 演示文稿</vt:lpstr>
      <vt:lpstr>死锁</vt:lpstr>
      <vt:lpstr>PowerPoint 演示文稿</vt:lpstr>
      <vt:lpstr>PowerPoint 演示文稿</vt:lpstr>
      <vt:lpstr>PowerPoint 演示文稿</vt:lpstr>
      <vt:lpstr>PowerPoint 演示文稿</vt:lpstr>
      <vt:lpstr>死锁的预防</vt:lpstr>
      <vt:lpstr>死锁的诊断</vt:lpstr>
      <vt:lpstr>PowerPoint 演示文稿</vt:lpstr>
      <vt:lpstr>？问题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冲突可串行化调度</vt:lpstr>
      <vt:lpstr>PowerPoint 演示文稿</vt:lpstr>
      <vt:lpstr>PowerPoint 演示文稿</vt:lpstr>
      <vt:lpstr>PowerPoint 演示文稿</vt:lpstr>
      <vt:lpstr>冲突可串行化调度实例</vt:lpstr>
      <vt:lpstr>不满足冲突可串行化的可串行化调度</vt:lpstr>
      <vt:lpstr>冲突可串行化的判定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数字图像处理</dc:title>
  <dc:creator>Administrator</dc:creator>
  <cp:lastModifiedBy>PC</cp:lastModifiedBy>
  <cp:revision>605</cp:revision>
  <cp:lastPrinted>2411-12-30T00:00:00Z</cp:lastPrinted>
  <dcterms:created xsi:type="dcterms:W3CDTF">2011-12-15T17:03:00Z</dcterms:created>
  <dcterms:modified xsi:type="dcterms:W3CDTF">2024-11-11T12:41:41Z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2052-11.1.0.10700</vt:lpwstr>
  </property>
  <property fmtid="{D5CDD505-2E9C-101B-9397-08002B2CF9AE}" pid="3" name="ICV">
    <vt:lpwstr>AB9D78321E48413B8AFC564FD9C517A3</vt:lpwstr>
  </property>
</Properties>
</file>